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72" r:id="rId3"/>
    <p:sldId id="269" r:id="rId4"/>
    <p:sldId id="270" r:id="rId5"/>
    <p:sldId id="273" r:id="rId6"/>
    <p:sldId id="274" r:id="rId7"/>
    <p:sldId id="276" r:id="rId8"/>
    <p:sldId id="279" r:id="rId9"/>
    <p:sldId id="277" r:id="rId10"/>
    <p:sldId id="278" r:id="rId11"/>
    <p:sldId id="280" r:id="rId12"/>
    <p:sldId id="260" r:id="rId13"/>
    <p:sldId id="266" r:id="rId14"/>
    <p:sldId id="281" r:id="rId15"/>
    <p:sldId id="282" r:id="rId16"/>
    <p:sldId id="283" r:id="rId17"/>
    <p:sldId id="284" r:id="rId18"/>
    <p:sldId id="285" r:id="rId19"/>
    <p:sldId id="286" r:id="rId20"/>
    <p:sldId id="287" r:id="rId21"/>
    <p:sldId id="288" r:id="rId22"/>
    <p:sldId id="289" r:id="rId23"/>
    <p:sldId id="290" r:id="rId24"/>
    <p:sldId id="291" r:id="rId25"/>
    <p:sldId id="292" r:id="rId26"/>
    <p:sldId id="293" r:id="rId27"/>
    <p:sldId id="294" r:id="rId28"/>
    <p:sldId id="295" r:id="rId29"/>
    <p:sldId id="296" r:id="rId30"/>
    <p:sldId id="297" r:id="rId31"/>
    <p:sldId id="298" r:id="rId32"/>
    <p:sldId id="299" r:id="rId33"/>
    <p:sldId id="300" r:id="rId34"/>
    <p:sldId id="301" r:id="rId35"/>
    <p:sldId id="302" r:id="rId36"/>
    <p:sldId id="307" r:id="rId37"/>
    <p:sldId id="308" r:id="rId38"/>
    <p:sldId id="309" r:id="rId39"/>
    <p:sldId id="303" r:id="rId40"/>
    <p:sldId id="304" r:id="rId41"/>
    <p:sldId id="305" r:id="rId42"/>
    <p:sldId id="306" r:id="rId43"/>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4660"/>
  </p:normalViewPr>
  <p:slideViewPr>
    <p:cSldViewPr>
      <p:cViewPr varScale="1">
        <p:scale>
          <a:sx n="70" d="100"/>
          <a:sy n="70" d="100"/>
        </p:scale>
        <p:origin x="-138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4F57CA04-207E-4C20-8A5A-C4ED494C4CFD}" type="datetimeFigureOut">
              <a:rPr lang="es-CO" smtClean="0"/>
              <a:t>18/03/2015</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4C1386C-A0A2-47EF-AF3B-D9135C29E52B}" type="slidenum">
              <a:rPr lang="es-CO" smtClean="0"/>
              <a:t>‹Nº›</a:t>
            </a:fld>
            <a:endParaRPr lang="es-CO"/>
          </a:p>
        </p:txBody>
      </p:sp>
    </p:spTree>
    <p:extLst>
      <p:ext uri="{BB962C8B-B14F-4D97-AF65-F5344CB8AC3E}">
        <p14:creationId xmlns:p14="http://schemas.microsoft.com/office/powerpoint/2010/main" val="3686339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4F57CA04-207E-4C20-8A5A-C4ED494C4CFD}" type="datetimeFigureOut">
              <a:rPr lang="es-CO" smtClean="0"/>
              <a:t>18/03/2015</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4C1386C-A0A2-47EF-AF3B-D9135C29E52B}" type="slidenum">
              <a:rPr lang="es-CO" smtClean="0"/>
              <a:t>‹Nº›</a:t>
            </a:fld>
            <a:endParaRPr lang="es-CO"/>
          </a:p>
        </p:txBody>
      </p:sp>
    </p:spTree>
    <p:extLst>
      <p:ext uri="{BB962C8B-B14F-4D97-AF65-F5344CB8AC3E}">
        <p14:creationId xmlns:p14="http://schemas.microsoft.com/office/powerpoint/2010/main" val="3003510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4F57CA04-207E-4C20-8A5A-C4ED494C4CFD}" type="datetimeFigureOut">
              <a:rPr lang="es-CO" smtClean="0"/>
              <a:t>18/03/2015</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4C1386C-A0A2-47EF-AF3B-D9135C29E52B}" type="slidenum">
              <a:rPr lang="es-CO" smtClean="0"/>
              <a:t>‹Nº›</a:t>
            </a:fld>
            <a:endParaRPr lang="es-CO"/>
          </a:p>
        </p:txBody>
      </p:sp>
    </p:spTree>
    <p:extLst>
      <p:ext uri="{BB962C8B-B14F-4D97-AF65-F5344CB8AC3E}">
        <p14:creationId xmlns:p14="http://schemas.microsoft.com/office/powerpoint/2010/main" val="3887545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4F57CA04-207E-4C20-8A5A-C4ED494C4CFD}" type="datetimeFigureOut">
              <a:rPr lang="es-CO" smtClean="0"/>
              <a:t>18/03/2015</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4C1386C-A0A2-47EF-AF3B-D9135C29E52B}" type="slidenum">
              <a:rPr lang="es-CO" smtClean="0"/>
              <a:t>‹Nº›</a:t>
            </a:fld>
            <a:endParaRPr lang="es-CO"/>
          </a:p>
        </p:txBody>
      </p:sp>
    </p:spTree>
    <p:extLst>
      <p:ext uri="{BB962C8B-B14F-4D97-AF65-F5344CB8AC3E}">
        <p14:creationId xmlns:p14="http://schemas.microsoft.com/office/powerpoint/2010/main" val="2166155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4F57CA04-207E-4C20-8A5A-C4ED494C4CFD}" type="datetimeFigureOut">
              <a:rPr lang="es-CO" smtClean="0"/>
              <a:t>18/03/2015</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4C1386C-A0A2-47EF-AF3B-D9135C29E52B}" type="slidenum">
              <a:rPr lang="es-CO" smtClean="0"/>
              <a:t>‹Nº›</a:t>
            </a:fld>
            <a:endParaRPr lang="es-CO"/>
          </a:p>
        </p:txBody>
      </p:sp>
    </p:spTree>
    <p:extLst>
      <p:ext uri="{BB962C8B-B14F-4D97-AF65-F5344CB8AC3E}">
        <p14:creationId xmlns:p14="http://schemas.microsoft.com/office/powerpoint/2010/main" val="2708596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4F57CA04-207E-4C20-8A5A-C4ED494C4CFD}" type="datetimeFigureOut">
              <a:rPr lang="es-CO" smtClean="0"/>
              <a:t>18/03/2015</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4C1386C-A0A2-47EF-AF3B-D9135C29E52B}" type="slidenum">
              <a:rPr lang="es-CO" smtClean="0"/>
              <a:t>‹Nº›</a:t>
            </a:fld>
            <a:endParaRPr lang="es-CO"/>
          </a:p>
        </p:txBody>
      </p:sp>
    </p:spTree>
    <p:extLst>
      <p:ext uri="{BB962C8B-B14F-4D97-AF65-F5344CB8AC3E}">
        <p14:creationId xmlns:p14="http://schemas.microsoft.com/office/powerpoint/2010/main" val="1498915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4F57CA04-207E-4C20-8A5A-C4ED494C4CFD}" type="datetimeFigureOut">
              <a:rPr lang="es-CO" smtClean="0"/>
              <a:t>18/03/2015</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84C1386C-A0A2-47EF-AF3B-D9135C29E52B}" type="slidenum">
              <a:rPr lang="es-CO" smtClean="0"/>
              <a:t>‹Nº›</a:t>
            </a:fld>
            <a:endParaRPr lang="es-CO"/>
          </a:p>
        </p:txBody>
      </p:sp>
    </p:spTree>
    <p:extLst>
      <p:ext uri="{BB962C8B-B14F-4D97-AF65-F5344CB8AC3E}">
        <p14:creationId xmlns:p14="http://schemas.microsoft.com/office/powerpoint/2010/main" val="3734363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4F57CA04-207E-4C20-8A5A-C4ED494C4CFD}" type="datetimeFigureOut">
              <a:rPr lang="es-CO" smtClean="0"/>
              <a:t>18/03/2015</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84C1386C-A0A2-47EF-AF3B-D9135C29E52B}" type="slidenum">
              <a:rPr lang="es-CO" smtClean="0"/>
              <a:t>‹Nº›</a:t>
            </a:fld>
            <a:endParaRPr lang="es-CO"/>
          </a:p>
        </p:txBody>
      </p:sp>
    </p:spTree>
    <p:extLst>
      <p:ext uri="{BB962C8B-B14F-4D97-AF65-F5344CB8AC3E}">
        <p14:creationId xmlns:p14="http://schemas.microsoft.com/office/powerpoint/2010/main" val="1416455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F57CA04-207E-4C20-8A5A-C4ED494C4CFD}" type="datetimeFigureOut">
              <a:rPr lang="es-CO" smtClean="0"/>
              <a:t>18/03/2015</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84C1386C-A0A2-47EF-AF3B-D9135C29E52B}" type="slidenum">
              <a:rPr lang="es-CO" smtClean="0"/>
              <a:t>‹Nº›</a:t>
            </a:fld>
            <a:endParaRPr lang="es-CO"/>
          </a:p>
        </p:txBody>
      </p:sp>
    </p:spTree>
    <p:extLst>
      <p:ext uri="{BB962C8B-B14F-4D97-AF65-F5344CB8AC3E}">
        <p14:creationId xmlns:p14="http://schemas.microsoft.com/office/powerpoint/2010/main" val="90800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F57CA04-207E-4C20-8A5A-C4ED494C4CFD}" type="datetimeFigureOut">
              <a:rPr lang="es-CO" smtClean="0"/>
              <a:t>18/03/2015</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4C1386C-A0A2-47EF-AF3B-D9135C29E52B}" type="slidenum">
              <a:rPr lang="es-CO" smtClean="0"/>
              <a:t>‹Nº›</a:t>
            </a:fld>
            <a:endParaRPr lang="es-CO"/>
          </a:p>
        </p:txBody>
      </p:sp>
    </p:spTree>
    <p:extLst>
      <p:ext uri="{BB962C8B-B14F-4D97-AF65-F5344CB8AC3E}">
        <p14:creationId xmlns:p14="http://schemas.microsoft.com/office/powerpoint/2010/main" val="4288830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F57CA04-207E-4C20-8A5A-C4ED494C4CFD}" type="datetimeFigureOut">
              <a:rPr lang="es-CO" smtClean="0"/>
              <a:t>18/03/2015</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4C1386C-A0A2-47EF-AF3B-D9135C29E52B}" type="slidenum">
              <a:rPr lang="es-CO" smtClean="0"/>
              <a:t>‹Nº›</a:t>
            </a:fld>
            <a:endParaRPr lang="es-CO"/>
          </a:p>
        </p:txBody>
      </p:sp>
    </p:spTree>
    <p:extLst>
      <p:ext uri="{BB962C8B-B14F-4D97-AF65-F5344CB8AC3E}">
        <p14:creationId xmlns:p14="http://schemas.microsoft.com/office/powerpoint/2010/main" val="279128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57CA04-207E-4C20-8A5A-C4ED494C4CFD}" type="datetimeFigureOut">
              <a:rPr lang="es-CO" smtClean="0"/>
              <a:t>18/03/2015</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C1386C-A0A2-47EF-AF3B-D9135C29E52B}" type="slidenum">
              <a:rPr lang="es-CO" smtClean="0"/>
              <a:t>‹Nº›</a:t>
            </a:fld>
            <a:endParaRPr lang="es-CO"/>
          </a:p>
        </p:txBody>
      </p:sp>
    </p:spTree>
    <p:extLst>
      <p:ext uri="{BB962C8B-B14F-4D97-AF65-F5344CB8AC3E}">
        <p14:creationId xmlns:p14="http://schemas.microsoft.com/office/powerpoint/2010/main" val="15852783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EJEMPLO%20DEL%20DISE&#209;O%20DE%20ACTIVIDADES%20DE%20APRENDIZAJE.docx"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GFPI-F-018%20Formato%20Planeaci&#243;n%20Pedag&#243;gica%20del%20Proyecto%20Formativo.xls"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7"/>
          <p:cNvSpPr txBox="1">
            <a:spLocks noChangeArrowheads="1"/>
          </p:cNvSpPr>
          <p:nvPr/>
        </p:nvSpPr>
        <p:spPr bwMode="auto">
          <a:xfrm>
            <a:off x="0" y="5734050"/>
            <a:ext cx="9144000"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spcBef>
                <a:spcPct val="50000"/>
              </a:spcBef>
            </a:pPr>
            <a:r>
              <a:rPr lang="es-ES" sz="2000" b="1" smtClean="0">
                <a:solidFill>
                  <a:srgbClr val="969696"/>
                </a:solidFill>
                <a:latin typeface="Swis721 BT"/>
              </a:rPr>
              <a:t>Sesión: </a:t>
            </a:r>
            <a:r>
              <a:rPr lang="es-ES" sz="2000" b="1" dirty="0">
                <a:solidFill>
                  <a:srgbClr val="969696"/>
                </a:solidFill>
                <a:latin typeface="Swis721 BT"/>
              </a:rPr>
              <a:t>APOYO TÉCNICO – PEDAGOGICO</a:t>
            </a:r>
          </a:p>
          <a:p>
            <a:pPr algn="ctr" eaLnBrk="1" hangingPunct="1">
              <a:spcBef>
                <a:spcPct val="50000"/>
              </a:spcBef>
            </a:pPr>
            <a:r>
              <a:rPr lang="es-ES" sz="2000" b="1" dirty="0" smtClean="0">
                <a:solidFill>
                  <a:srgbClr val="969696"/>
                </a:solidFill>
                <a:latin typeface="Swis721 BT"/>
              </a:rPr>
              <a:t>Elaborado por: Oscar Diego Loaiza</a:t>
            </a:r>
            <a:endParaRPr lang="es-ES" sz="2000" b="1" dirty="0">
              <a:solidFill>
                <a:srgbClr val="969696"/>
              </a:solidFill>
              <a:latin typeface="Swis721 BT"/>
            </a:endParaRPr>
          </a:p>
        </p:txBody>
      </p:sp>
      <p:pic>
        <p:nvPicPr>
          <p:cNvPr id="5" name="Picture 11" descr="caratula2naranja"/>
          <p:cNvPicPr>
            <a:picLocks noChangeAspect="1" noChangeArrowheads="1"/>
          </p:cNvPicPr>
          <p:nvPr/>
        </p:nvPicPr>
        <p:blipFill>
          <a:blip r:embed="rId2">
            <a:extLst>
              <a:ext uri="{28A0092B-C50C-407E-A947-70E740481C1C}">
                <a14:useLocalDpi xmlns:a14="http://schemas.microsoft.com/office/drawing/2010/main" val="0"/>
              </a:ext>
            </a:extLst>
          </a:blip>
          <a:srcRect b="6721"/>
          <a:stretch>
            <a:fillRect/>
          </a:stretch>
        </p:blipFill>
        <p:spPr bwMode="auto">
          <a:xfrm>
            <a:off x="2268538" y="1382713"/>
            <a:ext cx="4319587" cy="326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12"/>
          <p:cNvSpPr>
            <a:spLocks noChangeArrowheads="1"/>
          </p:cNvSpPr>
          <p:nvPr/>
        </p:nvSpPr>
        <p:spPr bwMode="auto">
          <a:xfrm>
            <a:off x="0" y="6094413"/>
            <a:ext cx="9144000" cy="71437"/>
          </a:xfrm>
          <a:prstGeom prst="rect">
            <a:avLst/>
          </a:prstGeom>
          <a:solidFill>
            <a:srgbClr val="FFCC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CO"/>
          </a:p>
        </p:txBody>
      </p:sp>
      <p:sp>
        <p:nvSpPr>
          <p:cNvPr id="7" name="4 CuadroTexto"/>
          <p:cNvSpPr txBox="1">
            <a:spLocks noChangeArrowheads="1"/>
          </p:cNvSpPr>
          <p:nvPr/>
        </p:nvSpPr>
        <p:spPr bwMode="auto">
          <a:xfrm>
            <a:off x="1643063" y="4714875"/>
            <a:ext cx="557212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s-CO" sz="1000">
                <a:solidFill>
                  <a:srgbClr val="969696"/>
                </a:solidFill>
                <a:latin typeface="Zurich Blk BT"/>
              </a:rPr>
              <a:t>CONOCIMIENTO Y EMPRENDIMIENTO PARA TODOS LOS COLOMBIANOS</a:t>
            </a:r>
          </a:p>
        </p:txBody>
      </p:sp>
    </p:spTree>
    <p:extLst>
      <p:ext uri="{BB962C8B-B14F-4D97-AF65-F5344CB8AC3E}">
        <p14:creationId xmlns:p14="http://schemas.microsoft.com/office/powerpoint/2010/main" val="110866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franja_arriba2naranj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75" y="52388"/>
            <a:ext cx="912812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2 Marcador de contenido"/>
          <p:cNvSpPr txBox="1">
            <a:spLocks/>
          </p:cNvSpPr>
          <p:nvPr/>
        </p:nvSpPr>
        <p:spPr>
          <a:xfrm>
            <a:off x="381000" y="908720"/>
            <a:ext cx="8229600" cy="576064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es-ES" sz="4000" dirty="0" smtClean="0"/>
              <a:t>En </a:t>
            </a:r>
            <a:r>
              <a:rPr lang="es-ES" sz="4000" dirty="0"/>
              <a:t>cualquier análisis que se emprenda para diseñar Actividades de Aprendizaje y, en cumplimiento del principio de integralidad de la Formación Profesional, </a:t>
            </a:r>
            <a:r>
              <a:rPr lang="es-ES" sz="4000" b="1" dirty="0"/>
              <a:t>cualquier Resultado de Aprendizaje de carácter Específico deberá estar siempre acompañado </a:t>
            </a:r>
            <a:r>
              <a:rPr lang="es-ES" sz="4000" b="1" dirty="0">
                <a:solidFill>
                  <a:schemeClr val="accent6">
                    <a:lumMod val="75000"/>
                  </a:schemeClr>
                </a:solidFill>
              </a:rPr>
              <a:t>de por lo menos </a:t>
            </a:r>
            <a:r>
              <a:rPr lang="es-ES" sz="4000" b="1" dirty="0"/>
              <a:t>un Resultado de Aprendizaje de carácter Básico o Transversal.</a:t>
            </a:r>
            <a:endParaRPr lang="es-CO" sz="4000" b="1" dirty="0"/>
          </a:p>
        </p:txBody>
      </p:sp>
    </p:spTree>
    <p:extLst>
      <p:ext uri="{BB962C8B-B14F-4D97-AF65-F5344CB8AC3E}">
        <p14:creationId xmlns:p14="http://schemas.microsoft.com/office/powerpoint/2010/main" val="12853580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franja_arriba2naranj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75" y="52388"/>
            <a:ext cx="912812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2 Marcador de contenido"/>
          <p:cNvSpPr txBox="1">
            <a:spLocks/>
          </p:cNvSpPr>
          <p:nvPr/>
        </p:nvSpPr>
        <p:spPr>
          <a:xfrm>
            <a:off x="381000" y="908720"/>
            <a:ext cx="8229600" cy="576064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es-ES" sz="4800" dirty="0" smtClean="0"/>
              <a:t>Cualquier </a:t>
            </a:r>
            <a:r>
              <a:rPr lang="es-ES" sz="4800" dirty="0"/>
              <a:t>Resultado de </a:t>
            </a:r>
            <a:r>
              <a:rPr lang="es-ES" sz="4800" dirty="0" smtClean="0"/>
              <a:t>Aprendizaje de </a:t>
            </a:r>
            <a:r>
              <a:rPr lang="es-ES" sz="4800" dirty="0"/>
              <a:t>carácter </a:t>
            </a:r>
            <a:r>
              <a:rPr lang="es-ES" sz="4800" dirty="0" smtClean="0"/>
              <a:t>Específico (RAE) </a:t>
            </a:r>
            <a:r>
              <a:rPr lang="es-ES" sz="4800" dirty="0"/>
              <a:t>deberá estar siempre acompañado </a:t>
            </a:r>
            <a:r>
              <a:rPr lang="es-ES" sz="4800" b="1" dirty="0">
                <a:solidFill>
                  <a:schemeClr val="accent6">
                    <a:lumMod val="75000"/>
                  </a:schemeClr>
                </a:solidFill>
              </a:rPr>
              <a:t>de por lo menos </a:t>
            </a:r>
            <a:r>
              <a:rPr lang="es-ES" sz="4800" dirty="0"/>
              <a:t>un Resultado de Aprendizaje de carácter </a:t>
            </a:r>
            <a:r>
              <a:rPr lang="es-ES" sz="4800" dirty="0" smtClean="0"/>
              <a:t>Básico (RAB) </a:t>
            </a:r>
            <a:r>
              <a:rPr lang="es-ES" sz="4800" dirty="0"/>
              <a:t>o </a:t>
            </a:r>
            <a:r>
              <a:rPr lang="es-ES" sz="4800" dirty="0" smtClean="0"/>
              <a:t>Transversal (RAT).</a:t>
            </a:r>
            <a:endParaRPr lang="es-CO" sz="4800" dirty="0"/>
          </a:p>
        </p:txBody>
      </p:sp>
    </p:spTree>
    <p:extLst>
      <p:ext uri="{BB962C8B-B14F-4D97-AF65-F5344CB8AC3E}">
        <p14:creationId xmlns:p14="http://schemas.microsoft.com/office/powerpoint/2010/main" val="23374954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franja_arriba2naranj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75" y="52388"/>
            <a:ext cx="912812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4 Imagen"/>
          <p:cNvPicPr/>
          <p:nvPr/>
        </p:nvPicPr>
        <p:blipFill>
          <a:blip r:embed="rId3"/>
          <a:stretch>
            <a:fillRect/>
          </a:stretch>
        </p:blipFill>
        <p:spPr>
          <a:xfrm>
            <a:off x="353500" y="2066600"/>
            <a:ext cx="8452874" cy="4026696"/>
          </a:xfrm>
          <a:prstGeom prst="rect">
            <a:avLst/>
          </a:prstGeom>
        </p:spPr>
      </p:pic>
      <p:sp>
        <p:nvSpPr>
          <p:cNvPr id="7" name="1 Título"/>
          <p:cNvSpPr>
            <a:spLocks noGrp="1"/>
          </p:cNvSpPr>
          <p:nvPr>
            <p:ph type="title"/>
          </p:nvPr>
        </p:nvSpPr>
        <p:spPr>
          <a:xfrm>
            <a:off x="457200" y="692150"/>
            <a:ext cx="8229600" cy="725488"/>
          </a:xfrm>
        </p:spPr>
        <p:txBody>
          <a:bodyPr>
            <a:noAutofit/>
          </a:bodyPr>
          <a:lstStyle/>
          <a:p>
            <a:r>
              <a:rPr lang="es-CO" sz="4800" dirty="0" smtClean="0">
                <a:solidFill>
                  <a:srgbClr val="CC6600"/>
                </a:solidFill>
              </a:rPr>
              <a:t>Resultados de aprendizaje Transversales (RAT) </a:t>
            </a:r>
          </a:p>
        </p:txBody>
      </p:sp>
    </p:spTree>
    <p:extLst>
      <p:ext uri="{BB962C8B-B14F-4D97-AF65-F5344CB8AC3E}">
        <p14:creationId xmlns:p14="http://schemas.microsoft.com/office/powerpoint/2010/main" val="2286445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franja_arriba2naranj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75" y="52388"/>
            <a:ext cx="912812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5 Imagen"/>
          <p:cNvPicPr/>
          <p:nvPr/>
        </p:nvPicPr>
        <p:blipFill>
          <a:blip r:embed="rId3"/>
          <a:stretch>
            <a:fillRect/>
          </a:stretch>
        </p:blipFill>
        <p:spPr>
          <a:xfrm>
            <a:off x="367469" y="2128336"/>
            <a:ext cx="8424936" cy="3744416"/>
          </a:xfrm>
          <a:prstGeom prst="rect">
            <a:avLst/>
          </a:prstGeom>
        </p:spPr>
      </p:pic>
      <p:sp>
        <p:nvSpPr>
          <p:cNvPr id="8" name="1 Título"/>
          <p:cNvSpPr>
            <a:spLocks noGrp="1"/>
          </p:cNvSpPr>
          <p:nvPr>
            <p:ph type="title"/>
          </p:nvPr>
        </p:nvSpPr>
        <p:spPr>
          <a:xfrm>
            <a:off x="457200" y="692150"/>
            <a:ext cx="8229600" cy="725488"/>
          </a:xfrm>
        </p:spPr>
        <p:txBody>
          <a:bodyPr>
            <a:noAutofit/>
          </a:bodyPr>
          <a:lstStyle/>
          <a:p>
            <a:r>
              <a:rPr lang="es-CO" sz="4800" dirty="0" smtClean="0">
                <a:solidFill>
                  <a:srgbClr val="CC6600"/>
                </a:solidFill>
              </a:rPr>
              <a:t>Resultados de aprendizaje Básicos (RAB) </a:t>
            </a:r>
          </a:p>
        </p:txBody>
      </p:sp>
    </p:spTree>
    <p:extLst>
      <p:ext uri="{BB962C8B-B14F-4D97-AF65-F5344CB8AC3E}">
        <p14:creationId xmlns:p14="http://schemas.microsoft.com/office/powerpoint/2010/main" val="19833208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franja_arriba2naranj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75" y="52388"/>
            <a:ext cx="912812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2 Marcador de contenido"/>
          <p:cNvSpPr txBox="1">
            <a:spLocks/>
          </p:cNvSpPr>
          <p:nvPr/>
        </p:nvSpPr>
        <p:spPr>
          <a:xfrm>
            <a:off x="381000" y="908720"/>
            <a:ext cx="8229600" cy="5760640"/>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es-ES" sz="4000" dirty="0"/>
              <a:t>Los instructores de </a:t>
            </a:r>
            <a:r>
              <a:rPr lang="es-ES" sz="4000" b="1" dirty="0"/>
              <a:t>Competencias Básicas </a:t>
            </a:r>
            <a:r>
              <a:rPr lang="es-ES" sz="4000" dirty="0"/>
              <a:t>deben apropiar -con el fin de buscar la máxima integración y coherencia- lo esencial del componente técnico específico del Proyecto formativo en cuestión; igualmente, los instructores </a:t>
            </a:r>
            <a:r>
              <a:rPr lang="es-ES" sz="4000" b="1" dirty="0"/>
              <a:t>técnicos</a:t>
            </a:r>
            <a:r>
              <a:rPr lang="es-ES" sz="4000" dirty="0"/>
              <a:t> deben apropiar -con fines de integración coherente- lo esencial delas Competencias Básicas vistas en sistema.</a:t>
            </a:r>
            <a:endParaRPr lang="es-CO" sz="4000" dirty="0"/>
          </a:p>
        </p:txBody>
      </p:sp>
    </p:spTree>
    <p:extLst>
      <p:ext uri="{BB962C8B-B14F-4D97-AF65-F5344CB8AC3E}">
        <p14:creationId xmlns:p14="http://schemas.microsoft.com/office/powerpoint/2010/main" val="19431536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franja_arriba2naranj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75" y="52388"/>
            <a:ext cx="912812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2 Marcador de contenido"/>
          <p:cNvSpPr txBox="1">
            <a:spLocks/>
          </p:cNvSpPr>
          <p:nvPr/>
        </p:nvSpPr>
        <p:spPr>
          <a:xfrm>
            <a:off x="381000" y="1412776"/>
            <a:ext cx="8229600" cy="50405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a:buNone/>
            </a:pPr>
            <a:r>
              <a:rPr lang="es-ES" dirty="0"/>
              <a:t>El Proyecto Formativo establece una a una las </a:t>
            </a:r>
            <a:r>
              <a:rPr lang="es-ES" i="1" dirty="0"/>
              <a:t>duraciones de cada Actividad de Proyecto </a:t>
            </a:r>
            <a:r>
              <a:rPr lang="es-ES" dirty="0"/>
              <a:t>en meses o fracción de mes.  Como cada </a:t>
            </a:r>
            <a:r>
              <a:rPr lang="es-ES" b="1" dirty="0"/>
              <a:t>Actividad del Proyecto </a:t>
            </a:r>
            <a:r>
              <a:rPr lang="es-ES" dirty="0"/>
              <a:t>comprende un número determinado de </a:t>
            </a:r>
            <a:r>
              <a:rPr lang="es-ES" b="1" dirty="0"/>
              <a:t>Resultados de Aprendizaje Específicos</a:t>
            </a:r>
            <a:r>
              <a:rPr lang="es-ES" dirty="0"/>
              <a:t>, resulta fácil establecer cuáles Resultados de Aprendizaje Específicos se deben trabajar en un lapso o período de tiempo determinado.</a:t>
            </a:r>
            <a:endParaRPr lang="es-CO" sz="2800" dirty="0"/>
          </a:p>
        </p:txBody>
      </p:sp>
      <p:sp>
        <p:nvSpPr>
          <p:cNvPr id="6" name="1 Título"/>
          <p:cNvSpPr>
            <a:spLocks noGrp="1"/>
          </p:cNvSpPr>
          <p:nvPr>
            <p:ph type="title"/>
          </p:nvPr>
        </p:nvSpPr>
        <p:spPr>
          <a:xfrm>
            <a:off x="457200" y="548680"/>
            <a:ext cx="8229600" cy="725488"/>
          </a:xfrm>
        </p:spPr>
        <p:txBody>
          <a:bodyPr>
            <a:noAutofit/>
          </a:bodyPr>
          <a:lstStyle/>
          <a:p>
            <a:r>
              <a:rPr lang="es-CO" sz="4800" dirty="0" smtClean="0">
                <a:solidFill>
                  <a:srgbClr val="CC6600"/>
                </a:solidFill>
              </a:rPr>
              <a:t>Tiempos</a:t>
            </a:r>
          </a:p>
        </p:txBody>
      </p:sp>
    </p:spTree>
    <p:extLst>
      <p:ext uri="{BB962C8B-B14F-4D97-AF65-F5344CB8AC3E}">
        <p14:creationId xmlns:p14="http://schemas.microsoft.com/office/powerpoint/2010/main" val="2799529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franja_arriba2naranj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75" y="52388"/>
            <a:ext cx="912812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2 Marcador de contenido"/>
          <p:cNvSpPr txBox="1">
            <a:spLocks/>
          </p:cNvSpPr>
          <p:nvPr/>
        </p:nvSpPr>
        <p:spPr>
          <a:xfrm>
            <a:off x="381000" y="1412776"/>
            <a:ext cx="8229600" cy="50405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a:buNone/>
            </a:pPr>
            <a:r>
              <a:rPr lang="es-ES" dirty="0" smtClean="0"/>
              <a:t>Máximo tres meses. </a:t>
            </a:r>
          </a:p>
          <a:p>
            <a:pPr marL="0" lvl="0" indent="0" algn="just">
              <a:buNone/>
            </a:pPr>
            <a:r>
              <a:rPr lang="es-ES" dirty="0"/>
              <a:t>M</a:t>
            </a:r>
            <a:r>
              <a:rPr lang="es-ES" dirty="0" smtClean="0"/>
              <a:t>ínimo una semana.</a:t>
            </a:r>
            <a:endParaRPr lang="es-CO" sz="2800" dirty="0"/>
          </a:p>
        </p:txBody>
      </p:sp>
      <p:sp>
        <p:nvSpPr>
          <p:cNvPr id="6" name="1 Título"/>
          <p:cNvSpPr>
            <a:spLocks noGrp="1"/>
          </p:cNvSpPr>
          <p:nvPr>
            <p:ph type="title"/>
          </p:nvPr>
        </p:nvSpPr>
        <p:spPr>
          <a:xfrm>
            <a:off x="457200" y="548680"/>
            <a:ext cx="8229600" cy="725488"/>
          </a:xfrm>
        </p:spPr>
        <p:txBody>
          <a:bodyPr>
            <a:noAutofit/>
          </a:bodyPr>
          <a:lstStyle/>
          <a:p>
            <a:r>
              <a:rPr lang="es-CO" sz="4800" dirty="0" smtClean="0">
                <a:solidFill>
                  <a:srgbClr val="CC6600"/>
                </a:solidFill>
              </a:rPr>
              <a:t>Tiempos</a:t>
            </a:r>
          </a:p>
        </p:txBody>
      </p:sp>
    </p:spTree>
    <p:extLst>
      <p:ext uri="{BB962C8B-B14F-4D97-AF65-F5344CB8AC3E}">
        <p14:creationId xmlns:p14="http://schemas.microsoft.com/office/powerpoint/2010/main" val="15576299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franja_arriba2naranj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75" y="52388"/>
            <a:ext cx="912812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2 Marcador de contenido"/>
          <p:cNvSpPr txBox="1">
            <a:spLocks/>
          </p:cNvSpPr>
          <p:nvPr/>
        </p:nvSpPr>
        <p:spPr>
          <a:xfrm>
            <a:off x="381000" y="2564904"/>
            <a:ext cx="8229600" cy="396044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endParaRPr lang="es-CO" sz="2800" dirty="0"/>
          </a:p>
        </p:txBody>
      </p:sp>
      <p:sp>
        <p:nvSpPr>
          <p:cNvPr id="7" name="1 Título"/>
          <p:cNvSpPr>
            <a:spLocks noGrp="1"/>
          </p:cNvSpPr>
          <p:nvPr>
            <p:ph type="title"/>
          </p:nvPr>
        </p:nvSpPr>
        <p:spPr>
          <a:xfrm>
            <a:off x="457200" y="3063552"/>
            <a:ext cx="8229600" cy="725488"/>
          </a:xfrm>
        </p:spPr>
        <p:txBody>
          <a:bodyPr>
            <a:noAutofit/>
          </a:bodyPr>
          <a:lstStyle/>
          <a:p>
            <a:r>
              <a:rPr lang="es-ES" sz="4800" dirty="0" smtClean="0">
                <a:solidFill>
                  <a:srgbClr val="CC6600"/>
                </a:solidFill>
              </a:rPr>
              <a:t>SÍNTESIS DEL ALGORITMO </a:t>
            </a:r>
            <a:r>
              <a:rPr lang="es-ES" sz="4800" dirty="0">
                <a:solidFill>
                  <a:srgbClr val="CC6600"/>
                </a:solidFill>
              </a:rPr>
              <a:t>PARA LA </a:t>
            </a:r>
            <a:r>
              <a:rPr lang="es-ES" sz="4800" dirty="0" smtClean="0">
                <a:solidFill>
                  <a:srgbClr val="CC6600"/>
                </a:solidFill>
              </a:rPr>
              <a:t>ELABORACIÓN DE LA PLANEACIÓN </a:t>
            </a:r>
            <a:r>
              <a:rPr lang="es-ES" sz="4800" dirty="0">
                <a:solidFill>
                  <a:srgbClr val="CC6600"/>
                </a:solidFill>
              </a:rPr>
              <a:t>PEDAGÓGICA DE LOS PROYECTOS FORMATIVOS</a:t>
            </a:r>
            <a:endParaRPr lang="es-CO" sz="4800" dirty="0">
              <a:solidFill>
                <a:srgbClr val="CC6600"/>
              </a:solidFill>
            </a:endParaRPr>
          </a:p>
        </p:txBody>
      </p:sp>
    </p:spTree>
    <p:extLst>
      <p:ext uri="{BB962C8B-B14F-4D97-AF65-F5344CB8AC3E}">
        <p14:creationId xmlns:p14="http://schemas.microsoft.com/office/powerpoint/2010/main" val="39963379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franja_arriba2naranj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75" y="52388"/>
            <a:ext cx="912812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1 Título"/>
          <p:cNvSpPr>
            <a:spLocks noGrp="1"/>
          </p:cNvSpPr>
          <p:nvPr>
            <p:ph type="title"/>
          </p:nvPr>
        </p:nvSpPr>
        <p:spPr>
          <a:xfrm>
            <a:off x="457200" y="548680"/>
            <a:ext cx="8229600" cy="725488"/>
          </a:xfrm>
        </p:spPr>
        <p:txBody>
          <a:bodyPr>
            <a:noAutofit/>
          </a:bodyPr>
          <a:lstStyle/>
          <a:p>
            <a:r>
              <a:rPr lang="es-CO" sz="4800" dirty="0" smtClean="0">
                <a:solidFill>
                  <a:srgbClr val="CC6600"/>
                </a:solidFill>
              </a:rPr>
              <a:t>1. </a:t>
            </a:r>
            <a:r>
              <a:rPr lang="es-ES" sz="4800" dirty="0">
                <a:solidFill>
                  <a:srgbClr val="CC6600"/>
                </a:solidFill>
              </a:rPr>
              <a:t>Conformar el equipo ejecutor</a:t>
            </a:r>
            <a:endParaRPr lang="es-CO" sz="4800" dirty="0">
              <a:solidFill>
                <a:srgbClr val="CC6600"/>
              </a:solidFill>
            </a:endParaRPr>
          </a:p>
        </p:txBody>
      </p:sp>
    </p:spTree>
    <p:extLst>
      <p:ext uri="{BB962C8B-B14F-4D97-AF65-F5344CB8AC3E}">
        <p14:creationId xmlns:p14="http://schemas.microsoft.com/office/powerpoint/2010/main" val="20652486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franja_arriba2naranj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75" y="52388"/>
            <a:ext cx="912812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1 Título"/>
          <p:cNvSpPr>
            <a:spLocks noGrp="1"/>
          </p:cNvSpPr>
          <p:nvPr>
            <p:ph type="title"/>
          </p:nvPr>
        </p:nvSpPr>
        <p:spPr>
          <a:xfrm>
            <a:off x="323528" y="548680"/>
            <a:ext cx="8496944" cy="725488"/>
          </a:xfrm>
        </p:spPr>
        <p:txBody>
          <a:bodyPr>
            <a:noAutofit/>
          </a:bodyPr>
          <a:lstStyle/>
          <a:p>
            <a:r>
              <a:rPr lang="es-CO" sz="4800" dirty="0">
                <a:solidFill>
                  <a:srgbClr val="CC6600"/>
                </a:solidFill>
              </a:rPr>
              <a:t>2</a:t>
            </a:r>
            <a:r>
              <a:rPr lang="es-CO" sz="4800" dirty="0" smtClean="0">
                <a:solidFill>
                  <a:srgbClr val="CC6600"/>
                </a:solidFill>
              </a:rPr>
              <a:t>. E</a:t>
            </a:r>
            <a:r>
              <a:rPr lang="es-ES" sz="4800" dirty="0" err="1" smtClean="0">
                <a:solidFill>
                  <a:srgbClr val="CC6600"/>
                </a:solidFill>
              </a:rPr>
              <a:t>stablecer</a:t>
            </a:r>
            <a:r>
              <a:rPr lang="es-ES" sz="4800" dirty="0" smtClean="0">
                <a:solidFill>
                  <a:srgbClr val="CC6600"/>
                </a:solidFill>
              </a:rPr>
              <a:t> </a:t>
            </a:r>
            <a:r>
              <a:rPr lang="es-ES" sz="4800" dirty="0">
                <a:solidFill>
                  <a:srgbClr val="CC6600"/>
                </a:solidFill>
              </a:rPr>
              <a:t>una línea de tiempo </a:t>
            </a:r>
            <a:endParaRPr lang="es-CO" sz="4800" dirty="0">
              <a:solidFill>
                <a:srgbClr val="CC6600"/>
              </a:solidFill>
            </a:endParaRPr>
          </a:p>
        </p:txBody>
      </p:sp>
      <p:sp>
        <p:nvSpPr>
          <p:cNvPr id="5" name="2 Marcador de contenido"/>
          <p:cNvSpPr txBox="1">
            <a:spLocks/>
          </p:cNvSpPr>
          <p:nvPr/>
        </p:nvSpPr>
        <p:spPr>
          <a:xfrm>
            <a:off x="381000" y="1412776"/>
            <a:ext cx="8229600" cy="50405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es-ES" sz="2800" dirty="0" smtClean="0"/>
              <a:t>Se </a:t>
            </a:r>
            <a:r>
              <a:rPr lang="es-ES" sz="2800" dirty="0"/>
              <a:t>fraccionará en lapsos o periodos de tiempo regulares según criterio del equipo ejecutor. </a:t>
            </a:r>
            <a:endParaRPr lang="es-ES" sz="2800" dirty="0" smtClean="0"/>
          </a:p>
          <a:p>
            <a:pPr algn="just"/>
            <a:r>
              <a:rPr lang="es-ES" sz="2800" i="1" dirty="0"/>
              <a:t>Para el caso del ejemplo del tecnólogo, la línea de tiempo de 21 meses de duración de la etapa lectiva se puede fraccionar por ejemplo en siete (7) trimestres, tomando el trimestre como la </a:t>
            </a:r>
            <a:r>
              <a:rPr lang="es-ES" sz="2800" b="1" i="1" dirty="0"/>
              <a:t>unidad regular de tiempo</a:t>
            </a:r>
            <a:r>
              <a:rPr lang="es-ES" sz="2800" i="1" dirty="0"/>
              <a:t> para cada una de las Planeaciones Pedagógicas.</a:t>
            </a:r>
            <a:endParaRPr lang="es-CO" sz="2800" i="1" dirty="0"/>
          </a:p>
          <a:p>
            <a:pPr algn="just"/>
            <a:r>
              <a:rPr lang="es-ES" sz="2800" dirty="0"/>
              <a:t>A cada fracción trimestral le corresponde un formato </a:t>
            </a:r>
            <a:r>
              <a:rPr lang="es-ES" sz="2800" b="1" dirty="0"/>
              <a:t>GFPI-F-018</a:t>
            </a:r>
            <a:r>
              <a:rPr lang="es-ES" sz="2800" dirty="0" smtClean="0"/>
              <a:t>, </a:t>
            </a:r>
            <a:r>
              <a:rPr lang="es-ES" sz="2800" dirty="0"/>
              <a:t>formato para la Planeación Pedagógica de los Proyectos </a:t>
            </a:r>
            <a:r>
              <a:rPr lang="es-ES" sz="2800" dirty="0" smtClean="0"/>
              <a:t>Formativos.</a:t>
            </a:r>
            <a:endParaRPr lang="es-CO" sz="2800" dirty="0"/>
          </a:p>
        </p:txBody>
      </p:sp>
    </p:spTree>
    <p:extLst>
      <p:ext uri="{BB962C8B-B14F-4D97-AF65-F5344CB8AC3E}">
        <p14:creationId xmlns:p14="http://schemas.microsoft.com/office/powerpoint/2010/main" val="34574546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franja_arriba2naranj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75" y="52388"/>
            <a:ext cx="912812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2 Marcador de contenido"/>
          <p:cNvSpPr txBox="1">
            <a:spLocks/>
          </p:cNvSpPr>
          <p:nvPr/>
        </p:nvSpPr>
        <p:spPr>
          <a:xfrm>
            <a:off x="381000" y="1196752"/>
            <a:ext cx="8229600" cy="50405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es-ES" dirty="0"/>
              <a:t>La </a:t>
            </a:r>
            <a:r>
              <a:rPr lang="es-ES" b="1" dirty="0"/>
              <a:t>Planeación Pedagógica de los Proyectos </a:t>
            </a:r>
            <a:r>
              <a:rPr lang="es-ES" b="1" dirty="0" smtClean="0"/>
              <a:t>Formativos</a:t>
            </a:r>
            <a:r>
              <a:rPr lang="es-ES" dirty="0" smtClean="0"/>
              <a:t>, requiere </a:t>
            </a:r>
            <a:r>
              <a:rPr lang="es-ES" dirty="0"/>
              <a:t>como </a:t>
            </a:r>
            <a:r>
              <a:rPr lang="es-ES" dirty="0" smtClean="0"/>
              <a:t>insumos: </a:t>
            </a:r>
            <a:r>
              <a:rPr lang="es-ES" dirty="0"/>
              <a:t>un Programa de Formación determinado y su respectivo Proyecto o Proyectos Formativos</a:t>
            </a:r>
            <a:r>
              <a:rPr lang="es-ES" dirty="0" smtClean="0"/>
              <a:t>.</a:t>
            </a:r>
          </a:p>
          <a:p>
            <a:pPr marL="0" indent="0" algn="just">
              <a:buNone/>
            </a:pPr>
            <a:endParaRPr lang="es-ES" dirty="0"/>
          </a:p>
          <a:p>
            <a:pPr marL="0" indent="0" algn="just">
              <a:buNone/>
            </a:pPr>
            <a:r>
              <a:rPr lang="es-ES" dirty="0"/>
              <a:t>A su vez, las Planeaciones Pedagógicas dan origen a las Guías de Aprendizaje, igualmente elaboradas por los instructores pero concebidas para ser utilizadas por los aprendices.</a:t>
            </a:r>
            <a:endParaRPr lang="es-CO" dirty="0"/>
          </a:p>
        </p:txBody>
      </p:sp>
    </p:spTree>
    <p:extLst>
      <p:ext uri="{BB962C8B-B14F-4D97-AF65-F5344CB8AC3E}">
        <p14:creationId xmlns:p14="http://schemas.microsoft.com/office/powerpoint/2010/main" val="39695087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franja_arriba2naranj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75" y="52388"/>
            <a:ext cx="912812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1 Título"/>
          <p:cNvSpPr>
            <a:spLocks noGrp="1"/>
          </p:cNvSpPr>
          <p:nvPr>
            <p:ph type="title"/>
          </p:nvPr>
        </p:nvSpPr>
        <p:spPr>
          <a:xfrm>
            <a:off x="179512" y="1551384"/>
            <a:ext cx="8712968" cy="725488"/>
          </a:xfrm>
        </p:spPr>
        <p:txBody>
          <a:bodyPr>
            <a:noAutofit/>
          </a:bodyPr>
          <a:lstStyle/>
          <a:p>
            <a:r>
              <a:rPr lang="es-CO" sz="4800" dirty="0" smtClean="0">
                <a:solidFill>
                  <a:srgbClr val="CC6600"/>
                </a:solidFill>
              </a:rPr>
              <a:t>3. </a:t>
            </a:r>
            <a:r>
              <a:rPr lang="es-CO" sz="4800" dirty="0">
                <a:solidFill>
                  <a:srgbClr val="CC6600"/>
                </a:solidFill>
              </a:rPr>
              <a:t>D</a:t>
            </a:r>
            <a:r>
              <a:rPr lang="es-ES" sz="4800" dirty="0" err="1">
                <a:solidFill>
                  <a:srgbClr val="CC6600"/>
                </a:solidFill>
              </a:rPr>
              <a:t>istribuir</a:t>
            </a:r>
            <a:r>
              <a:rPr lang="es-ES" sz="4800" dirty="0">
                <a:solidFill>
                  <a:srgbClr val="CC6600"/>
                </a:solidFill>
              </a:rPr>
              <a:t> todos los Resultados de Aprendizaje de las Competencias Básicas y Transversales </a:t>
            </a:r>
            <a:endParaRPr lang="es-CO" sz="4800" dirty="0">
              <a:solidFill>
                <a:srgbClr val="CC6600"/>
              </a:solidFill>
            </a:endParaRPr>
          </a:p>
        </p:txBody>
      </p:sp>
      <p:sp>
        <p:nvSpPr>
          <p:cNvPr id="5" name="2 Marcador de contenido"/>
          <p:cNvSpPr txBox="1">
            <a:spLocks/>
          </p:cNvSpPr>
          <p:nvPr/>
        </p:nvSpPr>
        <p:spPr>
          <a:xfrm>
            <a:off x="381000" y="3573016"/>
            <a:ext cx="8229600" cy="28803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es-ES" sz="2600" dirty="0"/>
              <a:t>E</a:t>
            </a:r>
            <a:r>
              <a:rPr lang="es-ES" sz="2600" dirty="0" smtClean="0"/>
              <a:t>l </a:t>
            </a:r>
            <a:r>
              <a:rPr lang="es-ES" sz="2600" dirty="0"/>
              <a:t>equipo ejecutor cuenta con la potestad de tomar las decisiones que considere más adecuadas a cada situación particular en contexto, tanto en el orden cuantitativo como cualitativo, con la condición que se mantengan criterios lógicos y objetivos para la repartición de los Resultados de Aprendizaje de carácter Específico </a:t>
            </a:r>
            <a:r>
              <a:rPr lang="es-ES" sz="2600" b="1" dirty="0"/>
              <a:t>RAE</a:t>
            </a:r>
            <a:r>
              <a:rPr lang="es-ES" sz="2600" dirty="0"/>
              <a:t> en una línea de tiempo y la posterior articulación de los Básicos </a:t>
            </a:r>
            <a:r>
              <a:rPr lang="es-ES" sz="2600" b="1" dirty="0"/>
              <a:t>RAB</a:t>
            </a:r>
            <a:r>
              <a:rPr lang="es-ES" sz="2600" dirty="0"/>
              <a:t> y los Transversales </a:t>
            </a:r>
            <a:r>
              <a:rPr lang="es-ES" sz="2600" b="1" dirty="0" smtClean="0"/>
              <a:t>RAT</a:t>
            </a:r>
            <a:r>
              <a:rPr lang="es-ES" sz="2600" dirty="0" smtClean="0"/>
              <a:t>.</a:t>
            </a:r>
            <a:endParaRPr lang="es-CO" sz="2600" dirty="0"/>
          </a:p>
        </p:txBody>
      </p:sp>
    </p:spTree>
    <p:extLst>
      <p:ext uri="{BB962C8B-B14F-4D97-AF65-F5344CB8AC3E}">
        <p14:creationId xmlns:p14="http://schemas.microsoft.com/office/powerpoint/2010/main" val="37972248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franja_arriba2naranj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75" y="52388"/>
            <a:ext cx="912812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1 Título"/>
          <p:cNvSpPr>
            <a:spLocks noGrp="1"/>
          </p:cNvSpPr>
          <p:nvPr>
            <p:ph type="title"/>
          </p:nvPr>
        </p:nvSpPr>
        <p:spPr>
          <a:xfrm>
            <a:off x="323528" y="759296"/>
            <a:ext cx="8496944" cy="725488"/>
          </a:xfrm>
        </p:spPr>
        <p:txBody>
          <a:bodyPr>
            <a:noAutofit/>
          </a:bodyPr>
          <a:lstStyle/>
          <a:p>
            <a:r>
              <a:rPr lang="es-CO" sz="4800" dirty="0" smtClean="0">
                <a:solidFill>
                  <a:srgbClr val="CC6600"/>
                </a:solidFill>
              </a:rPr>
              <a:t>Criterios para la articulación de los Resultados de Aprendizaje </a:t>
            </a:r>
            <a:endParaRPr lang="es-CO" sz="4800" dirty="0">
              <a:solidFill>
                <a:srgbClr val="CC6600"/>
              </a:solidFill>
            </a:endParaRPr>
          </a:p>
        </p:txBody>
      </p:sp>
      <p:sp>
        <p:nvSpPr>
          <p:cNvPr id="5" name="2 Marcador de contenido"/>
          <p:cNvSpPr txBox="1">
            <a:spLocks/>
          </p:cNvSpPr>
          <p:nvPr/>
        </p:nvSpPr>
        <p:spPr>
          <a:xfrm>
            <a:off x="381000" y="1988840"/>
            <a:ext cx="8229600" cy="446449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 sz="2800" b="1" dirty="0" smtClean="0"/>
              <a:t>Criterio de antecedente-consecuente (Propedéutico)</a:t>
            </a:r>
            <a:endParaRPr lang="es-CO" sz="2800" dirty="0"/>
          </a:p>
          <a:p>
            <a:pPr algn="just"/>
            <a:endParaRPr lang="es-ES" sz="2800" dirty="0" smtClean="0"/>
          </a:p>
          <a:p>
            <a:pPr marL="0" indent="0" algn="just">
              <a:buNone/>
            </a:pPr>
            <a:r>
              <a:rPr lang="es-ES" sz="2800" dirty="0" smtClean="0"/>
              <a:t>Se </a:t>
            </a:r>
            <a:r>
              <a:rPr lang="es-ES" sz="2800" dirty="0"/>
              <a:t>trata de identificar los conocimientos -y los Resultados de Aprendizaje- que se deben trabajar primero y que sirven de base para el desarrollo de conocimientos posteriores. </a:t>
            </a:r>
            <a:endParaRPr lang="es-ES" sz="2800" dirty="0" smtClean="0"/>
          </a:p>
          <a:p>
            <a:pPr marL="0" indent="0" algn="just">
              <a:buNone/>
            </a:pPr>
            <a:endParaRPr lang="es-CO" sz="2800" i="1" dirty="0"/>
          </a:p>
        </p:txBody>
      </p:sp>
    </p:spTree>
    <p:extLst>
      <p:ext uri="{BB962C8B-B14F-4D97-AF65-F5344CB8AC3E}">
        <p14:creationId xmlns:p14="http://schemas.microsoft.com/office/powerpoint/2010/main" val="10453746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franja_arriba2naranj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75" y="52388"/>
            <a:ext cx="912812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1 Título"/>
          <p:cNvSpPr>
            <a:spLocks noGrp="1"/>
          </p:cNvSpPr>
          <p:nvPr>
            <p:ph type="title"/>
          </p:nvPr>
        </p:nvSpPr>
        <p:spPr>
          <a:xfrm>
            <a:off x="323528" y="759296"/>
            <a:ext cx="8496944" cy="725488"/>
          </a:xfrm>
        </p:spPr>
        <p:txBody>
          <a:bodyPr>
            <a:noAutofit/>
          </a:bodyPr>
          <a:lstStyle/>
          <a:p>
            <a:r>
              <a:rPr lang="es-CO" sz="4800" dirty="0" smtClean="0">
                <a:solidFill>
                  <a:srgbClr val="CC6600"/>
                </a:solidFill>
              </a:rPr>
              <a:t>Criterios para la articulación de los Resultados de Aprendizaje </a:t>
            </a:r>
            <a:endParaRPr lang="es-CO" sz="4800" dirty="0">
              <a:solidFill>
                <a:srgbClr val="CC6600"/>
              </a:solidFill>
            </a:endParaRPr>
          </a:p>
        </p:txBody>
      </p:sp>
      <p:sp>
        <p:nvSpPr>
          <p:cNvPr id="5" name="2 Marcador de contenido"/>
          <p:cNvSpPr txBox="1">
            <a:spLocks/>
          </p:cNvSpPr>
          <p:nvPr/>
        </p:nvSpPr>
        <p:spPr>
          <a:xfrm>
            <a:off x="381000" y="1988840"/>
            <a:ext cx="8229600" cy="446449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 sz="2800" b="1" dirty="0" smtClean="0"/>
              <a:t>Criterio </a:t>
            </a:r>
            <a:r>
              <a:rPr lang="es-ES" sz="2800" b="1" dirty="0"/>
              <a:t>de Pertinencia</a:t>
            </a:r>
            <a:endParaRPr lang="es-ES" sz="2800" dirty="0" smtClean="0"/>
          </a:p>
          <a:p>
            <a:pPr marL="0" indent="0" algn="just">
              <a:buNone/>
            </a:pPr>
            <a:r>
              <a:rPr lang="es-ES" sz="2800" dirty="0"/>
              <a:t>Los RAB y RAT se articularán y desarrollarán en función de los </a:t>
            </a:r>
            <a:r>
              <a:rPr lang="es-ES" sz="2800" dirty="0" smtClean="0"/>
              <a:t>RAE.  </a:t>
            </a:r>
            <a:r>
              <a:rPr lang="es-ES" sz="2800" dirty="0"/>
              <a:t>Ello con el fin de mantener la vocación institucional de formación para el trabajo. </a:t>
            </a:r>
            <a:endParaRPr lang="es-ES" sz="2800" dirty="0" smtClean="0"/>
          </a:p>
          <a:p>
            <a:pPr marL="0" indent="0" algn="just">
              <a:buNone/>
            </a:pPr>
            <a:endParaRPr lang="es-ES" sz="2800" b="1" dirty="0" smtClean="0"/>
          </a:p>
          <a:p>
            <a:pPr marL="0" indent="0" algn="just">
              <a:buNone/>
            </a:pPr>
            <a:r>
              <a:rPr lang="es-ES" sz="2800" b="1" dirty="0" smtClean="0"/>
              <a:t>Ejemplo</a:t>
            </a:r>
            <a:r>
              <a:rPr lang="es-ES" sz="2800" dirty="0" smtClean="0"/>
              <a:t>:</a:t>
            </a:r>
          </a:p>
        </p:txBody>
      </p:sp>
    </p:spTree>
    <p:extLst>
      <p:ext uri="{BB962C8B-B14F-4D97-AF65-F5344CB8AC3E}">
        <p14:creationId xmlns:p14="http://schemas.microsoft.com/office/powerpoint/2010/main" val="38338280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franja_arriba2naranj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75" y="52388"/>
            <a:ext cx="912812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2 Marcador de contenido"/>
          <p:cNvSpPr txBox="1">
            <a:spLocks/>
          </p:cNvSpPr>
          <p:nvPr/>
        </p:nvSpPr>
        <p:spPr>
          <a:xfrm>
            <a:off x="381000" y="692696"/>
            <a:ext cx="8229600" cy="576064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es-ES" sz="2800" b="1" dirty="0" smtClean="0"/>
              <a:t>Criterio </a:t>
            </a:r>
            <a:r>
              <a:rPr lang="es-ES" sz="2800" b="1" dirty="0"/>
              <a:t>de </a:t>
            </a:r>
            <a:r>
              <a:rPr lang="es-ES" sz="2800" b="1" dirty="0" smtClean="0"/>
              <a:t>Pertinencia (</a:t>
            </a:r>
            <a:r>
              <a:rPr lang="es-ES" sz="2800" b="1" dirty="0" smtClean="0">
                <a:solidFill>
                  <a:schemeClr val="accent6">
                    <a:lumMod val="75000"/>
                  </a:schemeClr>
                </a:solidFill>
              </a:rPr>
              <a:t>Ejemplo</a:t>
            </a:r>
            <a:r>
              <a:rPr lang="es-ES" sz="2800" b="1" dirty="0" smtClean="0"/>
              <a:t>)</a:t>
            </a:r>
          </a:p>
          <a:p>
            <a:pPr marL="0" indent="0" algn="just">
              <a:buNone/>
            </a:pPr>
            <a:endParaRPr lang="es-ES" sz="2800" b="1" dirty="0"/>
          </a:p>
          <a:p>
            <a:pPr algn="just"/>
            <a:r>
              <a:rPr lang="es-ES" sz="2800" b="1" dirty="0" smtClean="0"/>
              <a:t>RAE: </a:t>
            </a:r>
            <a:r>
              <a:rPr lang="es-ES" sz="2800" dirty="0"/>
              <a:t>“Desarrollar el mantenimiento preventivo de la maquinaria y elaborar un informe prospectivo sobre las necesidades de la planta de producción en materia del mantenimiento preventivo</a:t>
            </a:r>
            <a:r>
              <a:rPr lang="es-ES" sz="2800" dirty="0" smtClean="0"/>
              <a:t>”</a:t>
            </a:r>
          </a:p>
          <a:p>
            <a:pPr algn="just"/>
            <a:r>
              <a:rPr lang="es-ES" sz="2800" b="1" dirty="0"/>
              <a:t>RAB</a:t>
            </a:r>
            <a:r>
              <a:rPr lang="es-ES" sz="2800" dirty="0"/>
              <a:t> </a:t>
            </a:r>
            <a:r>
              <a:rPr lang="es-ES" sz="2800" b="1" dirty="0"/>
              <a:t>de </a:t>
            </a:r>
            <a:r>
              <a:rPr lang="es-ES" sz="2800" b="1" i="1" dirty="0" smtClean="0"/>
              <a:t>Comunicación</a:t>
            </a:r>
            <a:r>
              <a:rPr lang="es-ES" sz="2800" dirty="0" smtClean="0"/>
              <a:t>: “</a:t>
            </a:r>
            <a:r>
              <a:rPr lang="es-ES" sz="2800" dirty="0"/>
              <a:t>Redactar documentos de carácter narrativo, descriptivo, argumentativo e informativo</a:t>
            </a:r>
            <a:r>
              <a:rPr lang="es-ES" sz="2800" dirty="0" smtClean="0"/>
              <a:t>”</a:t>
            </a:r>
          </a:p>
          <a:p>
            <a:pPr algn="just"/>
            <a:r>
              <a:rPr lang="es-ES" sz="2800" b="1" dirty="0"/>
              <a:t>Actividad de </a:t>
            </a:r>
            <a:r>
              <a:rPr lang="es-ES" sz="2800" b="1" dirty="0" smtClean="0"/>
              <a:t>Aprendizaje</a:t>
            </a:r>
            <a:r>
              <a:rPr lang="es-ES" sz="2800" dirty="0" smtClean="0"/>
              <a:t>: “Elaborar </a:t>
            </a:r>
            <a:r>
              <a:rPr lang="es-ES" sz="2800" dirty="0"/>
              <a:t>informes productivos y/o sobre las necesidades de mantenimiento de los equipos que integran la planta de producción…”</a:t>
            </a:r>
            <a:r>
              <a:rPr lang="es-ES" sz="2800" dirty="0" smtClean="0"/>
              <a:t> </a:t>
            </a:r>
          </a:p>
        </p:txBody>
      </p:sp>
    </p:spTree>
    <p:extLst>
      <p:ext uri="{BB962C8B-B14F-4D97-AF65-F5344CB8AC3E}">
        <p14:creationId xmlns:p14="http://schemas.microsoft.com/office/powerpoint/2010/main" val="28779815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franja_arriba2naranj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75" y="52388"/>
            <a:ext cx="912812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2 Marcador de contenido"/>
          <p:cNvSpPr txBox="1">
            <a:spLocks/>
          </p:cNvSpPr>
          <p:nvPr/>
        </p:nvSpPr>
        <p:spPr>
          <a:xfrm>
            <a:off x="381000" y="692696"/>
            <a:ext cx="8229600" cy="576064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es-ES" sz="2800" b="1" dirty="0" smtClean="0"/>
              <a:t>Criterio </a:t>
            </a:r>
            <a:r>
              <a:rPr lang="es-ES" sz="2800" b="1" dirty="0"/>
              <a:t>de </a:t>
            </a:r>
            <a:r>
              <a:rPr lang="es-ES" sz="2800" b="1" dirty="0" smtClean="0"/>
              <a:t>Pertinencia (</a:t>
            </a:r>
            <a:r>
              <a:rPr lang="es-ES" sz="2800" b="1" dirty="0" smtClean="0">
                <a:solidFill>
                  <a:schemeClr val="accent6">
                    <a:lumMod val="75000"/>
                  </a:schemeClr>
                </a:solidFill>
              </a:rPr>
              <a:t>Ejemplo</a:t>
            </a:r>
            <a:r>
              <a:rPr lang="es-ES" sz="2800" b="1" dirty="0" smtClean="0"/>
              <a:t>)</a:t>
            </a:r>
          </a:p>
          <a:p>
            <a:pPr algn="just"/>
            <a:endParaRPr lang="es-ES" sz="2700" b="1" dirty="0" smtClean="0"/>
          </a:p>
          <a:p>
            <a:pPr algn="just"/>
            <a:r>
              <a:rPr lang="es-ES" sz="2700" b="1" dirty="0" smtClean="0"/>
              <a:t>RAE: </a:t>
            </a:r>
            <a:r>
              <a:rPr lang="es-ES" sz="2700" dirty="0"/>
              <a:t>“Desarrollar el mantenimiento preventivo de la maquinaria y elaborar un informe prospectivo sobre las necesidades de la planta de producción en materia del mantenimiento preventivo</a:t>
            </a:r>
            <a:r>
              <a:rPr lang="es-ES" sz="2700" dirty="0" smtClean="0"/>
              <a:t>”</a:t>
            </a:r>
          </a:p>
          <a:p>
            <a:pPr algn="just"/>
            <a:r>
              <a:rPr lang="es-ES" sz="2700" b="1" dirty="0"/>
              <a:t>RAB</a:t>
            </a:r>
            <a:r>
              <a:rPr lang="es-ES" sz="2700" dirty="0"/>
              <a:t> </a:t>
            </a:r>
            <a:r>
              <a:rPr lang="es-ES" sz="2700" b="1" dirty="0"/>
              <a:t>de </a:t>
            </a:r>
            <a:r>
              <a:rPr lang="es-ES" sz="2700" b="1" i="1" dirty="0" smtClean="0"/>
              <a:t>Ética</a:t>
            </a:r>
            <a:r>
              <a:rPr lang="es-ES" sz="2700" dirty="0" smtClean="0"/>
              <a:t>: “Asumir </a:t>
            </a:r>
            <a:r>
              <a:rPr lang="es-ES" sz="2700" dirty="0"/>
              <a:t>la Condición de Persona Humana mediante la práctica de los Principios y Valores Éticos Universales </a:t>
            </a:r>
            <a:r>
              <a:rPr lang="es-ES" sz="2700" dirty="0" smtClean="0"/>
              <a:t>”</a:t>
            </a:r>
          </a:p>
          <a:p>
            <a:pPr algn="just"/>
            <a:r>
              <a:rPr lang="es-ES" sz="2700" b="1" dirty="0"/>
              <a:t>Actividad de </a:t>
            </a:r>
            <a:r>
              <a:rPr lang="es-ES" sz="2700" b="1" dirty="0" smtClean="0"/>
              <a:t>Aprendizaje</a:t>
            </a:r>
            <a:r>
              <a:rPr lang="es-ES" sz="2700" dirty="0" smtClean="0"/>
              <a:t>: “</a:t>
            </a:r>
            <a:r>
              <a:rPr lang="es-ES" sz="2700" dirty="0"/>
              <a:t>Realizar un debate argumentado sobre las causas y consecuencias de elaborar los informes de producción y mantenimiento de manera responsable y cuidadosa o de elaborarlos de manera descuidada e </a:t>
            </a:r>
            <a:r>
              <a:rPr lang="es-ES" sz="2700" dirty="0" smtClean="0"/>
              <a:t>irresponsable” </a:t>
            </a:r>
          </a:p>
        </p:txBody>
      </p:sp>
    </p:spTree>
    <p:extLst>
      <p:ext uri="{BB962C8B-B14F-4D97-AF65-F5344CB8AC3E}">
        <p14:creationId xmlns:p14="http://schemas.microsoft.com/office/powerpoint/2010/main" val="24953403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franja_arriba2naranj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75" y="52388"/>
            <a:ext cx="912812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1 Título"/>
          <p:cNvSpPr>
            <a:spLocks noGrp="1"/>
          </p:cNvSpPr>
          <p:nvPr>
            <p:ph type="title"/>
          </p:nvPr>
        </p:nvSpPr>
        <p:spPr>
          <a:xfrm>
            <a:off x="323528" y="759296"/>
            <a:ext cx="8496944" cy="725488"/>
          </a:xfrm>
        </p:spPr>
        <p:txBody>
          <a:bodyPr>
            <a:noAutofit/>
          </a:bodyPr>
          <a:lstStyle/>
          <a:p>
            <a:r>
              <a:rPr lang="es-CO" sz="4800" dirty="0" smtClean="0">
                <a:solidFill>
                  <a:srgbClr val="CC6600"/>
                </a:solidFill>
              </a:rPr>
              <a:t>Criterios para la articulación de los Resultados de Aprendizaje </a:t>
            </a:r>
            <a:endParaRPr lang="es-CO" sz="4800" dirty="0">
              <a:solidFill>
                <a:srgbClr val="CC6600"/>
              </a:solidFill>
            </a:endParaRPr>
          </a:p>
        </p:txBody>
      </p:sp>
      <p:sp>
        <p:nvSpPr>
          <p:cNvPr id="5" name="2 Marcador de contenido"/>
          <p:cNvSpPr txBox="1">
            <a:spLocks/>
          </p:cNvSpPr>
          <p:nvPr/>
        </p:nvSpPr>
        <p:spPr>
          <a:xfrm>
            <a:off x="381000" y="1988840"/>
            <a:ext cx="8229600" cy="446449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es-ES" sz="2800" b="1" dirty="0"/>
              <a:t>Criterio de sistematicidad</a:t>
            </a:r>
            <a:endParaRPr lang="es-CO" sz="2800" dirty="0"/>
          </a:p>
          <a:p>
            <a:pPr algn="just"/>
            <a:r>
              <a:rPr lang="es-ES" sz="2700" dirty="0" smtClean="0"/>
              <a:t>En </a:t>
            </a:r>
            <a:r>
              <a:rPr lang="es-ES" sz="2700" dirty="0"/>
              <a:t>un sistema, los componentes están interrelacionados de manera lógica y coherente; y el sistema orientado hacia el mismo </a:t>
            </a:r>
            <a:r>
              <a:rPr lang="es-ES" sz="2700" dirty="0" smtClean="0"/>
              <a:t>fin.</a:t>
            </a:r>
          </a:p>
          <a:p>
            <a:pPr algn="just"/>
            <a:r>
              <a:rPr lang="es-CO" sz="2800" dirty="0"/>
              <a:t>Dentro del enfoque sistémico los actores, procesos, recursos y estrategias propios del proceso formativo no actúan aisladamente sino como subsistemas coherentes de manera que se facilita así el cumplimiento de la misión institucional desde una perspectiva holística. </a:t>
            </a:r>
          </a:p>
          <a:p>
            <a:pPr algn="just"/>
            <a:endParaRPr lang="es-ES" sz="2800" dirty="0" smtClean="0"/>
          </a:p>
        </p:txBody>
      </p:sp>
    </p:spTree>
    <p:extLst>
      <p:ext uri="{BB962C8B-B14F-4D97-AF65-F5344CB8AC3E}">
        <p14:creationId xmlns:p14="http://schemas.microsoft.com/office/powerpoint/2010/main" val="87572534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franja_arriba2naranj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75" y="52388"/>
            <a:ext cx="912812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1 Título"/>
          <p:cNvSpPr>
            <a:spLocks noGrp="1"/>
          </p:cNvSpPr>
          <p:nvPr>
            <p:ph type="title"/>
          </p:nvPr>
        </p:nvSpPr>
        <p:spPr>
          <a:xfrm>
            <a:off x="323528" y="759296"/>
            <a:ext cx="8496944" cy="725488"/>
          </a:xfrm>
        </p:spPr>
        <p:txBody>
          <a:bodyPr>
            <a:noAutofit/>
          </a:bodyPr>
          <a:lstStyle/>
          <a:p>
            <a:r>
              <a:rPr lang="es-CO" sz="4800" dirty="0" smtClean="0">
                <a:solidFill>
                  <a:srgbClr val="CC6600"/>
                </a:solidFill>
              </a:rPr>
              <a:t>Criterios para la articulación de los Resultados de Aprendizaje </a:t>
            </a:r>
            <a:endParaRPr lang="es-CO" sz="4800" dirty="0">
              <a:solidFill>
                <a:srgbClr val="CC6600"/>
              </a:solidFill>
            </a:endParaRPr>
          </a:p>
        </p:txBody>
      </p:sp>
      <p:sp>
        <p:nvSpPr>
          <p:cNvPr id="5" name="2 Marcador de contenido"/>
          <p:cNvSpPr txBox="1">
            <a:spLocks/>
          </p:cNvSpPr>
          <p:nvPr/>
        </p:nvSpPr>
        <p:spPr>
          <a:xfrm>
            <a:off x="381000" y="1988840"/>
            <a:ext cx="8229600" cy="446449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es-ES" sz="2800" b="1" dirty="0"/>
              <a:t>Criterio de </a:t>
            </a:r>
            <a:r>
              <a:rPr lang="es-ES" sz="2800" b="1" dirty="0" smtClean="0"/>
              <a:t>Coherencia</a:t>
            </a:r>
          </a:p>
          <a:p>
            <a:pPr marL="0" indent="0" algn="just">
              <a:buNone/>
            </a:pPr>
            <a:r>
              <a:rPr lang="es-ES" sz="2800" dirty="0"/>
              <a:t>H</a:t>
            </a:r>
            <a:r>
              <a:rPr lang="es-ES" sz="2800" dirty="0" smtClean="0"/>
              <a:t>ace </a:t>
            </a:r>
            <a:r>
              <a:rPr lang="es-ES" sz="2800" dirty="0"/>
              <a:t>referencia a la cohesión, a la conexión lógica entre las partes, de manera que las concepciones, fines, componentes, relaciones, estrategias y recursos utilizados en desarrollo de los procesos formativos presenten el carácter de unidad</a:t>
            </a:r>
            <a:r>
              <a:rPr lang="es-ES" sz="2800" dirty="0" smtClean="0"/>
              <a:t>.</a:t>
            </a:r>
            <a:endParaRPr lang="es-ES" sz="2800" b="1" dirty="0" smtClean="0"/>
          </a:p>
        </p:txBody>
      </p:sp>
    </p:spTree>
    <p:extLst>
      <p:ext uri="{BB962C8B-B14F-4D97-AF65-F5344CB8AC3E}">
        <p14:creationId xmlns:p14="http://schemas.microsoft.com/office/powerpoint/2010/main" val="240998489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franja_arriba2naranj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75" y="52388"/>
            <a:ext cx="912812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1 Título"/>
          <p:cNvSpPr>
            <a:spLocks noGrp="1"/>
          </p:cNvSpPr>
          <p:nvPr>
            <p:ph type="title"/>
          </p:nvPr>
        </p:nvSpPr>
        <p:spPr>
          <a:xfrm>
            <a:off x="323528" y="759296"/>
            <a:ext cx="8496944" cy="725488"/>
          </a:xfrm>
        </p:spPr>
        <p:txBody>
          <a:bodyPr>
            <a:noAutofit/>
          </a:bodyPr>
          <a:lstStyle/>
          <a:p>
            <a:r>
              <a:rPr lang="es-CO" sz="4800" dirty="0" smtClean="0">
                <a:solidFill>
                  <a:srgbClr val="CC6600"/>
                </a:solidFill>
              </a:rPr>
              <a:t>Criterios para la articulación de los Resultados de Aprendizaje </a:t>
            </a:r>
            <a:endParaRPr lang="es-CO" sz="4800" dirty="0">
              <a:solidFill>
                <a:srgbClr val="CC6600"/>
              </a:solidFill>
            </a:endParaRPr>
          </a:p>
        </p:txBody>
      </p:sp>
      <p:sp>
        <p:nvSpPr>
          <p:cNvPr id="5" name="2 Marcador de contenido"/>
          <p:cNvSpPr txBox="1">
            <a:spLocks/>
          </p:cNvSpPr>
          <p:nvPr/>
        </p:nvSpPr>
        <p:spPr>
          <a:xfrm>
            <a:off x="381000" y="1988840"/>
            <a:ext cx="8229600" cy="446449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es-ES" sz="2800" b="1" dirty="0"/>
              <a:t>Criterio de Proporcionalidad</a:t>
            </a:r>
            <a:endParaRPr lang="es-CO" sz="2800" dirty="0"/>
          </a:p>
          <a:p>
            <a:pPr marL="0" indent="0" algn="just">
              <a:buNone/>
            </a:pPr>
            <a:r>
              <a:rPr lang="es-ES" sz="2800" dirty="0"/>
              <a:t>Este criterio señala que se debe existir una proporción armónica en el tiempo dedicado por parte de los aprendices al desarrollo de actividades propias de las Competencias Básicas y Transversales </a:t>
            </a:r>
            <a:r>
              <a:rPr lang="es-ES" sz="2800" b="1" dirty="0"/>
              <a:t>RAB</a:t>
            </a:r>
            <a:r>
              <a:rPr lang="es-ES" sz="2800" dirty="0"/>
              <a:t> y </a:t>
            </a:r>
            <a:r>
              <a:rPr lang="es-ES" sz="2800" b="1" dirty="0" smtClean="0"/>
              <a:t>RAT</a:t>
            </a:r>
            <a:r>
              <a:rPr lang="es-ES" sz="2800" dirty="0" smtClean="0"/>
              <a:t> (</a:t>
            </a:r>
            <a:r>
              <a:rPr lang="es-ES" sz="2800" b="1" dirty="0" smtClean="0">
                <a:solidFill>
                  <a:schemeClr val="accent6">
                    <a:lumMod val="75000"/>
                  </a:schemeClr>
                </a:solidFill>
              </a:rPr>
              <a:t>30%</a:t>
            </a:r>
            <a:r>
              <a:rPr lang="es-ES" sz="2800" dirty="0" smtClean="0"/>
              <a:t>) </a:t>
            </a:r>
            <a:r>
              <a:rPr lang="es-ES" sz="2800" dirty="0"/>
              <a:t>en relación con el tiempo dedicado al desarrollo de actividades propias de los </a:t>
            </a:r>
            <a:r>
              <a:rPr lang="es-ES" sz="2800" b="1" dirty="0" smtClean="0"/>
              <a:t>RAE</a:t>
            </a:r>
            <a:r>
              <a:rPr lang="es-ES" sz="2800" dirty="0" smtClean="0"/>
              <a:t> (</a:t>
            </a:r>
            <a:r>
              <a:rPr lang="es-ES" sz="2800" b="1" dirty="0" smtClean="0">
                <a:solidFill>
                  <a:schemeClr val="accent6">
                    <a:lumMod val="75000"/>
                  </a:schemeClr>
                </a:solidFill>
              </a:rPr>
              <a:t>70%</a:t>
            </a:r>
            <a:r>
              <a:rPr lang="es-ES" sz="2800" dirty="0" smtClean="0"/>
              <a:t>).</a:t>
            </a:r>
            <a:endParaRPr lang="es-CO" sz="2800" dirty="0"/>
          </a:p>
        </p:txBody>
      </p:sp>
    </p:spTree>
    <p:extLst>
      <p:ext uri="{BB962C8B-B14F-4D97-AF65-F5344CB8AC3E}">
        <p14:creationId xmlns:p14="http://schemas.microsoft.com/office/powerpoint/2010/main" val="262168661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franja_arriba2naranj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75" y="52388"/>
            <a:ext cx="912812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1 Título"/>
          <p:cNvSpPr>
            <a:spLocks noGrp="1"/>
          </p:cNvSpPr>
          <p:nvPr>
            <p:ph type="title"/>
          </p:nvPr>
        </p:nvSpPr>
        <p:spPr>
          <a:xfrm>
            <a:off x="323528" y="759296"/>
            <a:ext cx="8496944" cy="725488"/>
          </a:xfrm>
        </p:spPr>
        <p:txBody>
          <a:bodyPr>
            <a:noAutofit/>
          </a:bodyPr>
          <a:lstStyle/>
          <a:p>
            <a:r>
              <a:rPr lang="es-CO" sz="4800" dirty="0" smtClean="0">
                <a:solidFill>
                  <a:srgbClr val="CC6600"/>
                </a:solidFill>
              </a:rPr>
              <a:t>Criterios para la articulación de los Resultados de Aprendizaje </a:t>
            </a:r>
            <a:endParaRPr lang="es-CO" sz="4800" dirty="0">
              <a:solidFill>
                <a:srgbClr val="CC6600"/>
              </a:solidFill>
            </a:endParaRPr>
          </a:p>
        </p:txBody>
      </p:sp>
      <p:sp>
        <p:nvSpPr>
          <p:cNvPr id="5" name="2 Marcador de contenido"/>
          <p:cNvSpPr txBox="1">
            <a:spLocks/>
          </p:cNvSpPr>
          <p:nvPr/>
        </p:nvSpPr>
        <p:spPr>
          <a:xfrm>
            <a:off x="381000" y="1988840"/>
            <a:ext cx="8229600" cy="446449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es-ES" sz="2800" b="1" dirty="0"/>
              <a:t>Criterio de Continuidad</a:t>
            </a:r>
            <a:endParaRPr lang="es-CO" sz="2800" dirty="0"/>
          </a:p>
          <a:p>
            <a:pPr algn="just"/>
            <a:r>
              <a:rPr lang="es-ES" sz="2500" dirty="0"/>
              <a:t>Este criterio señala que en todas las Planeaciones Pedagógicas y en todas las Guías de Aprendizaje que de ellas surgen, deberán existir siempre conjuntos combinados de RAE y de RAB y RAT.  </a:t>
            </a:r>
            <a:r>
              <a:rPr lang="es-ES" sz="2500" b="1" dirty="0"/>
              <a:t>No habrá Planeaciones Pedagógicas ni Guías de Aprendizaje con únicamente Resultados de Aprendizaje del componente técnico o del componente social</a:t>
            </a:r>
            <a:r>
              <a:rPr lang="es-ES" sz="2500" b="1" dirty="0" smtClean="0"/>
              <a:t>.</a:t>
            </a:r>
          </a:p>
          <a:p>
            <a:pPr algn="just"/>
            <a:endParaRPr lang="es-ES" sz="2500" dirty="0"/>
          </a:p>
          <a:p>
            <a:pPr algn="just"/>
            <a:r>
              <a:rPr lang="es-ES" sz="2500" dirty="0" smtClean="0"/>
              <a:t>Permite, a </a:t>
            </a:r>
            <a:r>
              <a:rPr lang="es-ES" sz="2500" dirty="0"/>
              <a:t>partir de un mismo RAB o RAT, materializarlos, concretarlos y matizarlos en función de los RAE variando las Actividades de Aprendizaje.</a:t>
            </a:r>
            <a:endParaRPr lang="es-CO" sz="2500" dirty="0"/>
          </a:p>
          <a:p>
            <a:pPr marL="0" indent="0" algn="just">
              <a:buNone/>
            </a:pPr>
            <a:endParaRPr lang="es-CO" sz="2800" dirty="0"/>
          </a:p>
        </p:txBody>
      </p:sp>
    </p:spTree>
    <p:extLst>
      <p:ext uri="{BB962C8B-B14F-4D97-AF65-F5344CB8AC3E}">
        <p14:creationId xmlns:p14="http://schemas.microsoft.com/office/powerpoint/2010/main" val="7971621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franja_arriba2naranj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75" y="52388"/>
            <a:ext cx="912812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1 Título"/>
          <p:cNvSpPr>
            <a:spLocks noGrp="1"/>
          </p:cNvSpPr>
          <p:nvPr>
            <p:ph type="title"/>
          </p:nvPr>
        </p:nvSpPr>
        <p:spPr>
          <a:xfrm>
            <a:off x="15875" y="759296"/>
            <a:ext cx="9020621" cy="725488"/>
          </a:xfrm>
        </p:spPr>
        <p:txBody>
          <a:bodyPr>
            <a:noAutofit/>
          </a:bodyPr>
          <a:lstStyle/>
          <a:p>
            <a:r>
              <a:rPr lang="es-CO" sz="4800" dirty="0">
                <a:solidFill>
                  <a:srgbClr val="CC6600"/>
                </a:solidFill>
              </a:rPr>
              <a:t>4</a:t>
            </a:r>
            <a:r>
              <a:rPr lang="es-CO" sz="4800" dirty="0" smtClean="0">
                <a:solidFill>
                  <a:srgbClr val="CC6600"/>
                </a:solidFill>
              </a:rPr>
              <a:t>. </a:t>
            </a:r>
            <a:r>
              <a:rPr lang="es-ES" sz="4800" dirty="0">
                <a:solidFill>
                  <a:srgbClr val="CC6600"/>
                </a:solidFill>
              </a:rPr>
              <a:t>Diseño de las Actividades de </a:t>
            </a:r>
            <a:r>
              <a:rPr lang="es-ES" sz="4800" dirty="0" smtClean="0">
                <a:solidFill>
                  <a:srgbClr val="CC6600"/>
                </a:solidFill>
              </a:rPr>
              <a:t>Aprendizaje</a:t>
            </a:r>
            <a:endParaRPr lang="es-CO" sz="4800" dirty="0">
              <a:solidFill>
                <a:srgbClr val="CC6600"/>
              </a:solidFill>
            </a:endParaRPr>
          </a:p>
        </p:txBody>
      </p:sp>
      <p:sp>
        <p:nvSpPr>
          <p:cNvPr id="5" name="2 Marcador de contenido"/>
          <p:cNvSpPr txBox="1">
            <a:spLocks/>
          </p:cNvSpPr>
          <p:nvPr/>
        </p:nvSpPr>
        <p:spPr>
          <a:xfrm>
            <a:off x="381000" y="1916832"/>
            <a:ext cx="8229600" cy="439248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es-ES" sz="2800" dirty="0"/>
              <a:t>Las </a:t>
            </a:r>
            <a:r>
              <a:rPr lang="es-ES" sz="2800" b="1" dirty="0"/>
              <a:t>Actividades de Aprendizaje</a:t>
            </a:r>
            <a:r>
              <a:rPr lang="es-ES" sz="2800" dirty="0"/>
              <a:t>, además de estar orientadas hacia el logro de los </a:t>
            </a:r>
            <a:r>
              <a:rPr lang="es-ES" sz="2800" b="1" dirty="0"/>
              <a:t>Resultados de Aprendizaje</a:t>
            </a:r>
            <a:r>
              <a:rPr lang="es-ES" sz="2800" dirty="0"/>
              <a:t>, deben dar cuenta igualmente de las </a:t>
            </a:r>
            <a:r>
              <a:rPr lang="es-ES" sz="2800" b="1" dirty="0"/>
              <a:t>Actividades del Proyecto</a:t>
            </a:r>
            <a:r>
              <a:rPr lang="es-ES" sz="2800" dirty="0"/>
              <a:t> y de los productos contemplados por el Proyecto Formativo.  De esta manera se cumplirá con las fases del proyecto y los objetivos propuestos por el mismo</a:t>
            </a:r>
            <a:r>
              <a:rPr lang="es-ES" sz="2800" dirty="0" smtClean="0"/>
              <a:t>.</a:t>
            </a:r>
          </a:p>
          <a:p>
            <a:pPr marL="0" indent="0" algn="just">
              <a:buNone/>
            </a:pPr>
            <a:endParaRPr lang="es-ES" sz="2800" dirty="0"/>
          </a:p>
          <a:p>
            <a:pPr marL="0" indent="0" algn="just">
              <a:buNone/>
            </a:pPr>
            <a:r>
              <a:rPr lang="es-ES" sz="2800" dirty="0"/>
              <a:t>E</a:t>
            </a:r>
            <a:r>
              <a:rPr lang="es-ES" sz="2800" dirty="0" smtClean="0"/>
              <a:t>n </a:t>
            </a:r>
            <a:r>
              <a:rPr lang="es-ES" sz="2800" dirty="0"/>
              <a:t>el diseño de las </a:t>
            </a:r>
            <a:r>
              <a:rPr lang="es-ES" sz="2800" b="1" dirty="0"/>
              <a:t>Evidencias de Aprendizaje </a:t>
            </a:r>
            <a:r>
              <a:rPr lang="es-ES" sz="2800" dirty="0"/>
              <a:t>se han de tener en cuenta los productos contemplados en el Proyecto Formativo.</a:t>
            </a:r>
            <a:endParaRPr lang="es-CO" sz="2800" dirty="0"/>
          </a:p>
          <a:p>
            <a:pPr marL="0" indent="0" algn="just">
              <a:buNone/>
            </a:pPr>
            <a:endParaRPr lang="es-CO" sz="2800" dirty="0"/>
          </a:p>
        </p:txBody>
      </p:sp>
    </p:spTree>
    <p:extLst>
      <p:ext uri="{BB962C8B-B14F-4D97-AF65-F5344CB8AC3E}">
        <p14:creationId xmlns:p14="http://schemas.microsoft.com/office/powerpoint/2010/main" val="31256051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franja_arriba2naranj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75" y="52388"/>
            <a:ext cx="912812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2 Marcador de contenido"/>
          <p:cNvSpPr txBox="1">
            <a:spLocks/>
          </p:cNvSpPr>
          <p:nvPr/>
        </p:nvSpPr>
        <p:spPr>
          <a:xfrm>
            <a:off x="381000" y="1628800"/>
            <a:ext cx="8229600" cy="50405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es-ES" dirty="0" smtClean="0"/>
              <a:t>Promover </a:t>
            </a:r>
            <a:r>
              <a:rPr lang="es-ES" dirty="0"/>
              <a:t>la implementación del Modelo Pedagógico de la Formación Profesional Integral del SENA mediante la descripción del algoritmo de la Planeación Pedagógica de los Proyectos Formativos en el Enfoque para el Desarrollo de Competencias y el Aprendizaje por Proyectos.</a:t>
            </a:r>
            <a:endParaRPr lang="es-CO" dirty="0"/>
          </a:p>
        </p:txBody>
      </p:sp>
      <p:sp>
        <p:nvSpPr>
          <p:cNvPr id="6" name="1 Título"/>
          <p:cNvSpPr>
            <a:spLocks noGrp="1"/>
          </p:cNvSpPr>
          <p:nvPr>
            <p:ph type="title"/>
          </p:nvPr>
        </p:nvSpPr>
        <p:spPr>
          <a:xfrm>
            <a:off x="457200" y="548680"/>
            <a:ext cx="8229600" cy="725488"/>
          </a:xfrm>
        </p:spPr>
        <p:txBody>
          <a:bodyPr>
            <a:noAutofit/>
          </a:bodyPr>
          <a:lstStyle/>
          <a:p>
            <a:r>
              <a:rPr lang="es-CO" sz="4800" dirty="0" smtClean="0">
                <a:solidFill>
                  <a:srgbClr val="CC6600"/>
                </a:solidFill>
              </a:rPr>
              <a:t>Objetivo general</a:t>
            </a:r>
          </a:p>
        </p:txBody>
      </p:sp>
    </p:spTree>
    <p:extLst>
      <p:ext uri="{BB962C8B-B14F-4D97-AF65-F5344CB8AC3E}">
        <p14:creationId xmlns:p14="http://schemas.microsoft.com/office/powerpoint/2010/main" val="93919991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franja_arriba2naranj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75" y="52388"/>
            <a:ext cx="912812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1 Título"/>
          <p:cNvSpPr>
            <a:spLocks noGrp="1"/>
          </p:cNvSpPr>
          <p:nvPr>
            <p:ph type="title"/>
          </p:nvPr>
        </p:nvSpPr>
        <p:spPr>
          <a:xfrm>
            <a:off x="15875" y="759296"/>
            <a:ext cx="9020621" cy="725488"/>
          </a:xfrm>
        </p:spPr>
        <p:txBody>
          <a:bodyPr>
            <a:noAutofit/>
          </a:bodyPr>
          <a:lstStyle/>
          <a:p>
            <a:r>
              <a:rPr lang="es-CO" sz="4800" dirty="0">
                <a:solidFill>
                  <a:srgbClr val="CC6600"/>
                </a:solidFill>
              </a:rPr>
              <a:t>4</a:t>
            </a:r>
            <a:r>
              <a:rPr lang="es-CO" sz="4800" dirty="0" smtClean="0">
                <a:solidFill>
                  <a:srgbClr val="CC6600"/>
                </a:solidFill>
              </a:rPr>
              <a:t>. </a:t>
            </a:r>
            <a:r>
              <a:rPr lang="es-ES" sz="4800" dirty="0">
                <a:solidFill>
                  <a:srgbClr val="CC6600"/>
                </a:solidFill>
              </a:rPr>
              <a:t>Diseño de las Actividades de </a:t>
            </a:r>
            <a:r>
              <a:rPr lang="es-ES" sz="4800" dirty="0" smtClean="0">
                <a:solidFill>
                  <a:srgbClr val="CC6600"/>
                </a:solidFill>
              </a:rPr>
              <a:t>Aprendizaje</a:t>
            </a:r>
            <a:endParaRPr lang="es-CO" sz="4800" dirty="0">
              <a:solidFill>
                <a:srgbClr val="CC6600"/>
              </a:solidFill>
            </a:endParaRPr>
          </a:p>
        </p:txBody>
      </p:sp>
      <p:sp>
        <p:nvSpPr>
          <p:cNvPr id="5" name="2 Marcador de contenido"/>
          <p:cNvSpPr txBox="1">
            <a:spLocks/>
          </p:cNvSpPr>
          <p:nvPr/>
        </p:nvSpPr>
        <p:spPr>
          <a:xfrm>
            <a:off x="381000" y="1916832"/>
            <a:ext cx="8229600" cy="439248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es-ES" sz="2800" dirty="0"/>
              <a:t>En líneas generales en el diseño de las Actividades de Aprendizaje se ha de tener en cuenta el desarrollo de las dimensiones cognitiva, procedimental y valorativa-actitudinal.  Igualmente si las actividades son de carácter individual o grupal así como si son presenciales o desescolarizadas.  Esta información debe quedar claramente consignada en las Planeaciones Pedagógicas.</a:t>
            </a:r>
            <a:endParaRPr lang="es-CO" sz="2800" dirty="0"/>
          </a:p>
          <a:p>
            <a:pPr marL="0" indent="0" algn="just">
              <a:buNone/>
            </a:pPr>
            <a:endParaRPr lang="es-CO" sz="2800" dirty="0"/>
          </a:p>
        </p:txBody>
      </p:sp>
    </p:spTree>
    <p:extLst>
      <p:ext uri="{BB962C8B-B14F-4D97-AF65-F5344CB8AC3E}">
        <p14:creationId xmlns:p14="http://schemas.microsoft.com/office/powerpoint/2010/main" val="396780658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franja_arriba2naranj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75" y="52388"/>
            <a:ext cx="912812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1 Título"/>
          <p:cNvSpPr>
            <a:spLocks noGrp="1"/>
          </p:cNvSpPr>
          <p:nvPr>
            <p:ph type="title"/>
          </p:nvPr>
        </p:nvSpPr>
        <p:spPr>
          <a:xfrm>
            <a:off x="15875" y="759296"/>
            <a:ext cx="9020621" cy="725488"/>
          </a:xfrm>
        </p:spPr>
        <p:txBody>
          <a:bodyPr>
            <a:noAutofit/>
          </a:bodyPr>
          <a:lstStyle/>
          <a:p>
            <a:r>
              <a:rPr lang="es-CO" sz="4800" dirty="0">
                <a:solidFill>
                  <a:srgbClr val="CC6600"/>
                </a:solidFill>
              </a:rPr>
              <a:t>4</a:t>
            </a:r>
            <a:r>
              <a:rPr lang="es-CO" sz="4800" dirty="0" smtClean="0">
                <a:solidFill>
                  <a:srgbClr val="CC6600"/>
                </a:solidFill>
              </a:rPr>
              <a:t>. </a:t>
            </a:r>
            <a:r>
              <a:rPr lang="es-ES" sz="4800" dirty="0">
                <a:solidFill>
                  <a:srgbClr val="CC6600"/>
                </a:solidFill>
              </a:rPr>
              <a:t>Diseño de las Actividades de </a:t>
            </a:r>
            <a:r>
              <a:rPr lang="es-ES" sz="4800" dirty="0" smtClean="0">
                <a:solidFill>
                  <a:srgbClr val="CC6600"/>
                </a:solidFill>
              </a:rPr>
              <a:t>Aprendizaje</a:t>
            </a:r>
            <a:endParaRPr lang="es-CO" sz="4800" dirty="0">
              <a:solidFill>
                <a:srgbClr val="CC6600"/>
              </a:solidFill>
            </a:endParaRPr>
          </a:p>
        </p:txBody>
      </p:sp>
      <p:sp>
        <p:nvSpPr>
          <p:cNvPr id="5" name="2 Marcador de contenido"/>
          <p:cNvSpPr txBox="1">
            <a:spLocks/>
          </p:cNvSpPr>
          <p:nvPr/>
        </p:nvSpPr>
        <p:spPr>
          <a:xfrm>
            <a:off x="381000" y="1916832"/>
            <a:ext cx="8229600" cy="439248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es-ES" sz="2800" dirty="0"/>
              <a:t>L</a:t>
            </a:r>
            <a:r>
              <a:rPr lang="es-ES" sz="2800" dirty="0" smtClean="0"/>
              <a:t>os </a:t>
            </a:r>
            <a:r>
              <a:rPr lang="es-ES" sz="2800" dirty="0"/>
              <a:t>desempeños prescritos en el caso de las </a:t>
            </a:r>
            <a:r>
              <a:rPr lang="es-ES" sz="2800" b="1" dirty="0"/>
              <a:t>Actividades de Aprendizaje </a:t>
            </a:r>
            <a:r>
              <a:rPr lang="es-ES" sz="2800" dirty="0"/>
              <a:t>corresponden al área o ámbito de la </a:t>
            </a:r>
            <a:r>
              <a:rPr lang="es-ES" sz="2800" i="1" dirty="0"/>
              <a:t>construcción del conocimiento</a:t>
            </a:r>
            <a:r>
              <a:rPr lang="es-ES" sz="2800" dirty="0"/>
              <a:t>.  La realización del conjunto de estas actividades tiene como consecuencia (causa-consecuencia) el </a:t>
            </a:r>
            <a:r>
              <a:rPr lang="es-ES" sz="2800" b="1" dirty="0"/>
              <a:t>logro </a:t>
            </a:r>
            <a:r>
              <a:rPr lang="es-ES" sz="2800" dirty="0"/>
              <a:t>del Resultado de Aprendizaje objeto de análisis</a:t>
            </a:r>
            <a:r>
              <a:rPr lang="es-ES" sz="2800" dirty="0" smtClean="0"/>
              <a:t>.</a:t>
            </a:r>
          </a:p>
          <a:p>
            <a:pPr algn="just"/>
            <a:r>
              <a:rPr lang="es-ES" sz="2800" dirty="0"/>
              <a:t>las Actividades de Aprendizaje se enuncian en la forma lingüística: VERBO (INFINITIVO) + OBJETO + CONDICIÓN.  </a:t>
            </a:r>
            <a:r>
              <a:rPr lang="es-ES" sz="2800" b="1" dirty="0"/>
              <a:t>V+O+C  </a:t>
            </a:r>
            <a:r>
              <a:rPr lang="es-ES" sz="2800" dirty="0"/>
              <a:t>La condición puede servir para mantener el carácter sistémico y la coherencia del conjunto de enunciados.</a:t>
            </a:r>
            <a:endParaRPr lang="es-CO" sz="2800" dirty="0"/>
          </a:p>
          <a:p>
            <a:pPr algn="just"/>
            <a:endParaRPr lang="es-CO" sz="2800" dirty="0"/>
          </a:p>
          <a:p>
            <a:pPr marL="0" indent="0" algn="just">
              <a:buNone/>
            </a:pPr>
            <a:endParaRPr lang="es-CO" sz="2800" dirty="0"/>
          </a:p>
        </p:txBody>
      </p:sp>
    </p:spTree>
    <p:extLst>
      <p:ext uri="{BB962C8B-B14F-4D97-AF65-F5344CB8AC3E}">
        <p14:creationId xmlns:p14="http://schemas.microsoft.com/office/powerpoint/2010/main" val="179338185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franja_arriba2naranj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75" y="52388"/>
            <a:ext cx="912812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1 Título"/>
          <p:cNvSpPr>
            <a:spLocks noGrp="1"/>
          </p:cNvSpPr>
          <p:nvPr>
            <p:ph type="title"/>
          </p:nvPr>
        </p:nvSpPr>
        <p:spPr>
          <a:xfrm>
            <a:off x="15875" y="759296"/>
            <a:ext cx="9020621" cy="725488"/>
          </a:xfrm>
        </p:spPr>
        <p:txBody>
          <a:bodyPr>
            <a:noAutofit/>
          </a:bodyPr>
          <a:lstStyle/>
          <a:p>
            <a:r>
              <a:rPr lang="es-CO" sz="4800" dirty="0">
                <a:solidFill>
                  <a:srgbClr val="CC6600"/>
                </a:solidFill>
              </a:rPr>
              <a:t>4</a:t>
            </a:r>
            <a:r>
              <a:rPr lang="es-CO" sz="4800" dirty="0" smtClean="0">
                <a:solidFill>
                  <a:srgbClr val="CC6600"/>
                </a:solidFill>
              </a:rPr>
              <a:t>. </a:t>
            </a:r>
            <a:r>
              <a:rPr lang="es-ES" sz="4800" dirty="0">
                <a:solidFill>
                  <a:srgbClr val="CC6600"/>
                </a:solidFill>
              </a:rPr>
              <a:t>Diseño de las Actividades de </a:t>
            </a:r>
            <a:r>
              <a:rPr lang="es-ES" sz="4800" dirty="0" smtClean="0">
                <a:solidFill>
                  <a:srgbClr val="CC6600"/>
                </a:solidFill>
              </a:rPr>
              <a:t>Aprendizaje</a:t>
            </a:r>
            <a:endParaRPr lang="es-CO" sz="4800" dirty="0">
              <a:solidFill>
                <a:srgbClr val="CC6600"/>
              </a:solidFill>
            </a:endParaRPr>
          </a:p>
        </p:txBody>
      </p:sp>
      <p:sp>
        <p:nvSpPr>
          <p:cNvPr id="5" name="2 Marcador de contenido"/>
          <p:cNvSpPr txBox="1">
            <a:spLocks/>
          </p:cNvSpPr>
          <p:nvPr/>
        </p:nvSpPr>
        <p:spPr>
          <a:xfrm>
            <a:off x="381000" y="1916832"/>
            <a:ext cx="8229600" cy="439248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es-ES" sz="2600" dirty="0"/>
              <a:t>Como </a:t>
            </a:r>
            <a:r>
              <a:rPr lang="es-ES" sz="2600" b="1" dirty="0"/>
              <a:t>criterio orientador</a:t>
            </a:r>
            <a:r>
              <a:rPr lang="es-ES" sz="2600" dirty="0"/>
              <a:t> para el diseño de las Actividades de Aprendizaje éstas deben responder a la pregunta: ¿</a:t>
            </a:r>
            <a:r>
              <a:rPr lang="es-ES" sz="2600" b="1" dirty="0"/>
              <a:t>Qué</a:t>
            </a:r>
            <a:r>
              <a:rPr lang="es-ES" sz="2600" dirty="0"/>
              <a:t> debe hacer el aprendiz en los órdenes cognitivo, procedimental y valorativo-actitudinal para alcanzar determinado Resultado o conjunto de Resultados de Aprendizaje</a:t>
            </a:r>
            <a:r>
              <a:rPr lang="es-ES" sz="2600" dirty="0" smtClean="0"/>
              <a:t>?</a:t>
            </a:r>
          </a:p>
          <a:p>
            <a:pPr algn="just"/>
            <a:endParaRPr lang="es-CO" sz="2600" dirty="0"/>
          </a:p>
          <a:p>
            <a:pPr algn="just"/>
            <a:r>
              <a:rPr lang="es-ES" sz="2600" dirty="0"/>
              <a:t>La respuesta al </a:t>
            </a:r>
            <a:r>
              <a:rPr lang="es-ES" sz="2600" b="1" dirty="0"/>
              <a:t>cómo</a:t>
            </a:r>
            <a:r>
              <a:rPr lang="es-ES" sz="2600" dirty="0"/>
              <a:t> -debe proceder el aprendiz para, en los órdenes cognitivo, procedimental y valorativo-actitudinal alcanzar determinado Resultado o conjunto de Resultados de Aprendizaje-, es </a:t>
            </a:r>
            <a:r>
              <a:rPr lang="es-ES" sz="2600" b="1" dirty="0"/>
              <a:t>objeto de diseño y desarrollo de las Guías de Aprendizaje</a:t>
            </a:r>
            <a:r>
              <a:rPr lang="es-ES" sz="2600" dirty="0"/>
              <a:t>.</a:t>
            </a:r>
            <a:endParaRPr lang="es-CO" sz="2600" dirty="0"/>
          </a:p>
          <a:p>
            <a:pPr algn="just"/>
            <a:endParaRPr lang="es-CO" sz="2600" dirty="0"/>
          </a:p>
          <a:p>
            <a:pPr marL="0" indent="0" algn="just">
              <a:buNone/>
            </a:pPr>
            <a:endParaRPr lang="es-CO" sz="2600" dirty="0"/>
          </a:p>
        </p:txBody>
      </p:sp>
    </p:spTree>
    <p:extLst>
      <p:ext uri="{BB962C8B-B14F-4D97-AF65-F5344CB8AC3E}">
        <p14:creationId xmlns:p14="http://schemas.microsoft.com/office/powerpoint/2010/main" val="192674330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franja_arriba2naranj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75" y="52388"/>
            <a:ext cx="912812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1 Título"/>
          <p:cNvSpPr>
            <a:spLocks noGrp="1"/>
          </p:cNvSpPr>
          <p:nvPr>
            <p:ph type="title"/>
          </p:nvPr>
        </p:nvSpPr>
        <p:spPr>
          <a:xfrm>
            <a:off x="15875" y="759296"/>
            <a:ext cx="9020621" cy="725488"/>
          </a:xfrm>
        </p:spPr>
        <p:txBody>
          <a:bodyPr>
            <a:noAutofit/>
          </a:bodyPr>
          <a:lstStyle/>
          <a:p>
            <a:r>
              <a:rPr lang="es-CO" sz="4800" dirty="0">
                <a:solidFill>
                  <a:srgbClr val="CC6600"/>
                </a:solidFill>
              </a:rPr>
              <a:t>4</a:t>
            </a:r>
            <a:r>
              <a:rPr lang="es-CO" sz="4800" dirty="0" smtClean="0">
                <a:solidFill>
                  <a:srgbClr val="CC6600"/>
                </a:solidFill>
              </a:rPr>
              <a:t>. </a:t>
            </a:r>
            <a:r>
              <a:rPr lang="es-ES" sz="4800" dirty="0">
                <a:solidFill>
                  <a:srgbClr val="CC6600"/>
                </a:solidFill>
              </a:rPr>
              <a:t>Diseño de las Actividades de </a:t>
            </a:r>
            <a:r>
              <a:rPr lang="es-ES" sz="4800" dirty="0" smtClean="0">
                <a:solidFill>
                  <a:srgbClr val="CC6600"/>
                </a:solidFill>
              </a:rPr>
              <a:t>Aprendizaje</a:t>
            </a:r>
            <a:endParaRPr lang="es-CO" sz="4800" dirty="0">
              <a:solidFill>
                <a:srgbClr val="CC6600"/>
              </a:solidFill>
            </a:endParaRPr>
          </a:p>
        </p:txBody>
      </p:sp>
      <p:sp>
        <p:nvSpPr>
          <p:cNvPr id="5" name="2 Marcador de contenido"/>
          <p:cNvSpPr txBox="1">
            <a:spLocks/>
          </p:cNvSpPr>
          <p:nvPr/>
        </p:nvSpPr>
        <p:spPr>
          <a:xfrm>
            <a:off x="381000" y="1916832"/>
            <a:ext cx="3542928" cy="439248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lgn="just"/>
            <a:r>
              <a:rPr lang="es-ES" sz="2400" dirty="0"/>
              <a:t>Una Actividad de Aprendizaje puede orientarse al logro de varios Resultados  Aprendizaje.</a:t>
            </a:r>
            <a:endParaRPr lang="es-CO" sz="2400" dirty="0"/>
          </a:p>
          <a:p>
            <a:pPr algn="just"/>
            <a:endParaRPr lang="es-CO" sz="2400" dirty="0" smtClean="0"/>
          </a:p>
          <a:p>
            <a:pPr algn="just"/>
            <a:endParaRPr lang="es-CO" sz="2400" dirty="0"/>
          </a:p>
          <a:p>
            <a:pPr algn="just"/>
            <a:endParaRPr lang="es-CO" sz="2400" dirty="0" smtClean="0"/>
          </a:p>
          <a:p>
            <a:pPr algn="just"/>
            <a:endParaRPr lang="es-CO" sz="2400" dirty="0"/>
          </a:p>
          <a:p>
            <a:pPr algn="just"/>
            <a:endParaRPr lang="es-CO" sz="2400" dirty="0" smtClean="0"/>
          </a:p>
          <a:p>
            <a:pPr algn="just"/>
            <a:endParaRPr lang="es-CO" sz="2400" dirty="0" smtClean="0"/>
          </a:p>
          <a:p>
            <a:pPr marL="0" indent="0" algn="just">
              <a:buNone/>
            </a:pPr>
            <a:endParaRPr lang="es-CO" sz="2400" dirty="0"/>
          </a:p>
        </p:txBody>
      </p:sp>
      <p:pic>
        <p:nvPicPr>
          <p:cNvPr id="7" name="6 Imagen"/>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4251" y="4005064"/>
            <a:ext cx="4335686" cy="2736304"/>
          </a:xfrm>
          <a:prstGeom prst="rect">
            <a:avLst/>
          </a:prstGeom>
          <a:noFill/>
          <a:ln>
            <a:noFill/>
          </a:ln>
        </p:spPr>
      </p:pic>
      <p:sp>
        <p:nvSpPr>
          <p:cNvPr id="9" name="2 Marcador de contenido"/>
          <p:cNvSpPr txBox="1">
            <a:spLocks/>
          </p:cNvSpPr>
          <p:nvPr/>
        </p:nvSpPr>
        <p:spPr>
          <a:xfrm>
            <a:off x="5004048" y="1916832"/>
            <a:ext cx="3528392" cy="439248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lgn="just"/>
            <a:r>
              <a:rPr lang="es-ES" sz="2400" dirty="0"/>
              <a:t>Varias Actividades de Aprendizaje pueden orientarse al logro de un único Resultado de Aprendizaje.</a:t>
            </a:r>
            <a:endParaRPr lang="es-CO" sz="2400" dirty="0"/>
          </a:p>
          <a:p>
            <a:pPr algn="just"/>
            <a:endParaRPr lang="es-CO" sz="2400" dirty="0" smtClean="0"/>
          </a:p>
          <a:p>
            <a:pPr algn="just"/>
            <a:endParaRPr lang="es-CO" sz="2400" dirty="0"/>
          </a:p>
          <a:p>
            <a:pPr algn="just"/>
            <a:endParaRPr lang="es-CO" sz="2400" dirty="0" smtClean="0"/>
          </a:p>
          <a:p>
            <a:pPr algn="just"/>
            <a:endParaRPr lang="es-CO" sz="2400" dirty="0"/>
          </a:p>
          <a:p>
            <a:pPr algn="just"/>
            <a:endParaRPr lang="es-CO" sz="2400" dirty="0" smtClean="0"/>
          </a:p>
          <a:p>
            <a:pPr algn="just"/>
            <a:endParaRPr lang="es-CO" sz="2400" dirty="0" smtClean="0"/>
          </a:p>
          <a:p>
            <a:pPr marL="0" indent="0" algn="just">
              <a:buNone/>
            </a:pPr>
            <a:endParaRPr lang="es-CO" sz="2400" dirty="0"/>
          </a:p>
        </p:txBody>
      </p:sp>
      <p:pic>
        <p:nvPicPr>
          <p:cNvPr id="10" name="9 Imagen"/>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73153" y="4005064"/>
            <a:ext cx="4335685" cy="2736304"/>
          </a:xfrm>
          <a:prstGeom prst="rect">
            <a:avLst/>
          </a:prstGeom>
          <a:noFill/>
          <a:ln>
            <a:noFill/>
          </a:ln>
        </p:spPr>
      </p:pic>
    </p:spTree>
    <p:extLst>
      <p:ext uri="{BB962C8B-B14F-4D97-AF65-F5344CB8AC3E}">
        <p14:creationId xmlns:p14="http://schemas.microsoft.com/office/powerpoint/2010/main" val="310718720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franja_arriba2naranj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75" y="52388"/>
            <a:ext cx="912812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1 Título"/>
          <p:cNvSpPr>
            <a:spLocks noGrp="1"/>
          </p:cNvSpPr>
          <p:nvPr>
            <p:ph type="title"/>
          </p:nvPr>
        </p:nvSpPr>
        <p:spPr>
          <a:xfrm>
            <a:off x="15875" y="759296"/>
            <a:ext cx="9020621" cy="725488"/>
          </a:xfrm>
        </p:spPr>
        <p:txBody>
          <a:bodyPr>
            <a:noAutofit/>
          </a:bodyPr>
          <a:lstStyle/>
          <a:p>
            <a:r>
              <a:rPr lang="es-CO" sz="4800" dirty="0">
                <a:solidFill>
                  <a:srgbClr val="CC6600"/>
                </a:solidFill>
              </a:rPr>
              <a:t>4</a:t>
            </a:r>
            <a:r>
              <a:rPr lang="es-CO" sz="4800" dirty="0" smtClean="0">
                <a:solidFill>
                  <a:srgbClr val="CC6600"/>
                </a:solidFill>
              </a:rPr>
              <a:t>. </a:t>
            </a:r>
            <a:r>
              <a:rPr lang="es-ES" sz="4800" dirty="0">
                <a:solidFill>
                  <a:srgbClr val="CC6600"/>
                </a:solidFill>
              </a:rPr>
              <a:t>Diseño de las Actividades de </a:t>
            </a:r>
            <a:r>
              <a:rPr lang="es-ES" sz="4800" dirty="0" smtClean="0">
                <a:solidFill>
                  <a:srgbClr val="CC6600"/>
                </a:solidFill>
              </a:rPr>
              <a:t>Aprendizaje</a:t>
            </a:r>
            <a:endParaRPr lang="es-CO" sz="4800" dirty="0">
              <a:solidFill>
                <a:srgbClr val="CC6600"/>
              </a:solidFill>
            </a:endParaRPr>
          </a:p>
        </p:txBody>
      </p:sp>
      <p:sp>
        <p:nvSpPr>
          <p:cNvPr id="5" name="2 Marcador de contenido"/>
          <p:cNvSpPr txBox="1">
            <a:spLocks/>
          </p:cNvSpPr>
          <p:nvPr/>
        </p:nvSpPr>
        <p:spPr>
          <a:xfrm>
            <a:off x="381000" y="1916832"/>
            <a:ext cx="8229600" cy="439248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es-ES" sz="2800" b="1" dirty="0"/>
              <a:t>Criterios Cualitativos para el Diseño de las Actividades de Aprendizaje:</a:t>
            </a:r>
            <a:endParaRPr lang="es-CO" sz="2600" dirty="0"/>
          </a:p>
          <a:p>
            <a:pPr lvl="0" algn="just"/>
            <a:r>
              <a:rPr lang="es-ES" sz="2700" dirty="0"/>
              <a:t>Cubrir las tres (3) áreas de desarrollo, cognitiva, procedimental y valorativa-actitudinal.  </a:t>
            </a:r>
            <a:endParaRPr lang="es-ES" sz="2700" dirty="0" smtClean="0"/>
          </a:p>
          <a:p>
            <a:pPr lvl="0" algn="just"/>
            <a:r>
              <a:rPr lang="es-ES" sz="2700" dirty="0"/>
              <a:t>Determinar si la actividad es individual o en equipo.</a:t>
            </a:r>
            <a:endParaRPr lang="es-CO" sz="2700" dirty="0"/>
          </a:p>
          <a:p>
            <a:pPr algn="just"/>
            <a:r>
              <a:rPr lang="es-ES" sz="2700" dirty="0"/>
              <a:t>Determinar si la modalidad es presencial o desescolarizada. </a:t>
            </a:r>
            <a:endParaRPr lang="es-ES" sz="2700" dirty="0" smtClean="0"/>
          </a:p>
          <a:p>
            <a:pPr lvl="0" algn="just"/>
            <a:r>
              <a:rPr lang="es-ES" sz="2700" dirty="0"/>
              <a:t>Son realizadas por el Aprendiz en el contexto del Proceso de Formación y su ejecución implica necesariamente el logro de los Resultados de Aprendizaje.</a:t>
            </a:r>
            <a:endParaRPr lang="es-CO" sz="2700" dirty="0"/>
          </a:p>
          <a:p>
            <a:pPr algn="just"/>
            <a:endParaRPr lang="es-CO" sz="2600" dirty="0"/>
          </a:p>
          <a:p>
            <a:pPr marL="0" indent="0" algn="just">
              <a:buNone/>
            </a:pPr>
            <a:endParaRPr lang="es-CO" sz="2600" dirty="0"/>
          </a:p>
        </p:txBody>
      </p:sp>
    </p:spTree>
    <p:extLst>
      <p:ext uri="{BB962C8B-B14F-4D97-AF65-F5344CB8AC3E}">
        <p14:creationId xmlns:p14="http://schemas.microsoft.com/office/powerpoint/2010/main" val="134185186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franja_arriba2naranj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75" y="52388"/>
            <a:ext cx="912812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1 Título"/>
          <p:cNvSpPr>
            <a:spLocks noGrp="1"/>
          </p:cNvSpPr>
          <p:nvPr>
            <p:ph type="title"/>
          </p:nvPr>
        </p:nvSpPr>
        <p:spPr>
          <a:xfrm>
            <a:off x="15875" y="759296"/>
            <a:ext cx="9020621" cy="725488"/>
          </a:xfrm>
        </p:spPr>
        <p:txBody>
          <a:bodyPr>
            <a:noAutofit/>
          </a:bodyPr>
          <a:lstStyle/>
          <a:p>
            <a:r>
              <a:rPr lang="es-CO" sz="4800" dirty="0">
                <a:solidFill>
                  <a:srgbClr val="CC6600"/>
                </a:solidFill>
              </a:rPr>
              <a:t>4</a:t>
            </a:r>
            <a:r>
              <a:rPr lang="es-CO" sz="4800" dirty="0" smtClean="0">
                <a:solidFill>
                  <a:srgbClr val="CC6600"/>
                </a:solidFill>
              </a:rPr>
              <a:t>. </a:t>
            </a:r>
            <a:r>
              <a:rPr lang="es-ES" sz="4800" dirty="0">
                <a:solidFill>
                  <a:srgbClr val="CC6600"/>
                </a:solidFill>
              </a:rPr>
              <a:t>Diseño de las Actividades de </a:t>
            </a:r>
            <a:r>
              <a:rPr lang="es-ES" sz="4800" dirty="0" smtClean="0">
                <a:solidFill>
                  <a:srgbClr val="CC6600"/>
                </a:solidFill>
              </a:rPr>
              <a:t>Aprendizaje</a:t>
            </a:r>
            <a:endParaRPr lang="es-CO" sz="4800" dirty="0">
              <a:solidFill>
                <a:srgbClr val="CC6600"/>
              </a:solidFill>
            </a:endParaRPr>
          </a:p>
        </p:txBody>
      </p:sp>
      <p:sp>
        <p:nvSpPr>
          <p:cNvPr id="5" name="2 Marcador de contenido"/>
          <p:cNvSpPr txBox="1">
            <a:spLocks/>
          </p:cNvSpPr>
          <p:nvPr/>
        </p:nvSpPr>
        <p:spPr>
          <a:xfrm>
            <a:off x="381000" y="1916832"/>
            <a:ext cx="8229600" cy="439248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endParaRPr lang="es-CO" sz="2800" b="1" dirty="0" smtClean="0"/>
          </a:p>
          <a:p>
            <a:pPr marL="0" indent="0" algn="just">
              <a:buNone/>
            </a:pPr>
            <a:endParaRPr lang="es-CO" sz="2800" b="1" dirty="0"/>
          </a:p>
          <a:p>
            <a:pPr marL="0" indent="0" algn="just">
              <a:buNone/>
            </a:pPr>
            <a:r>
              <a:rPr lang="es-CO" sz="2800" b="1" dirty="0" smtClean="0">
                <a:hlinkClick r:id="rId3" action="ppaction://hlinkfile"/>
              </a:rPr>
              <a:t>EJEMPLO </a:t>
            </a:r>
            <a:r>
              <a:rPr lang="es-CO" sz="2800" b="1" dirty="0">
                <a:hlinkClick r:id="rId3" action="ppaction://hlinkfile"/>
              </a:rPr>
              <a:t>DEL DISEÑO DE ACTIVIDADES DE APRENDIZAJE PARA UN CONJUNTO COMBINADO DE RESULTADOS DE APRENDIZAJE</a:t>
            </a:r>
            <a:endParaRPr lang="es-CO" sz="2600" dirty="0"/>
          </a:p>
          <a:p>
            <a:pPr marL="0" indent="0" algn="just">
              <a:buNone/>
            </a:pPr>
            <a:endParaRPr lang="es-CO" sz="2600" dirty="0"/>
          </a:p>
        </p:txBody>
      </p:sp>
    </p:spTree>
    <p:extLst>
      <p:ext uri="{BB962C8B-B14F-4D97-AF65-F5344CB8AC3E}">
        <p14:creationId xmlns:p14="http://schemas.microsoft.com/office/powerpoint/2010/main" val="325199929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6" descr="franja_arriba2naranj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75" y="52388"/>
            <a:ext cx="912812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1 Título"/>
          <p:cNvSpPr txBox="1">
            <a:spLocks/>
          </p:cNvSpPr>
          <p:nvPr/>
        </p:nvSpPr>
        <p:spPr>
          <a:xfrm>
            <a:off x="457200" y="692150"/>
            <a:ext cx="8229600" cy="72548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O" sz="4800" smtClean="0">
                <a:solidFill>
                  <a:srgbClr val="CC6600"/>
                </a:solidFill>
              </a:rPr>
              <a:t>TAXONOMÍA DE BLOOM</a:t>
            </a:r>
            <a:endParaRPr lang="es-CO" sz="4800" dirty="0" smtClean="0">
              <a:solidFill>
                <a:srgbClr val="CC6600"/>
              </a:solidFill>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0679" y="1268760"/>
            <a:ext cx="4582641" cy="54098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1180690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6" descr="franja_arriba2naranj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75" y="52388"/>
            <a:ext cx="912812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 name="Group 38"/>
          <p:cNvGraphicFramePr>
            <a:graphicFrameLocks noGrp="1"/>
          </p:cNvGraphicFramePr>
          <p:nvPr>
            <p:ph/>
            <p:extLst>
              <p:ext uri="{D42A27DB-BD31-4B8C-83A1-F6EECF244321}">
                <p14:modId xmlns:p14="http://schemas.microsoft.com/office/powerpoint/2010/main" val="2674851008"/>
              </p:ext>
            </p:extLst>
          </p:nvPr>
        </p:nvGraphicFramePr>
        <p:xfrm>
          <a:off x="107950" y="836712"/>
          <a:ext cx="8915400" cy="5794374"/>
        </p:xfrm>
        <a:graphic>
          <a:graphicData uri="http://schemas.openxmlformats.org/drawingml/2006/table">
            <a:tbl>
              <a:tblPr/>
              <a:tblGrid>
                <a:gridCol w="2111375"/>
                <a:gridCol w="6804025"/>
              </a:tblGrid>
              <a:tr h="1027169">
                <a:tc>
                  <a:txBody>
                    <a:bodyPr/>
                    <a:lstStyle/>
                    <a:p>
                      <a:pPr marL="0" marR="0" lvl="0" indent="0" algn="just" defTabSz="914400" rtl="0" eaLnBrk="1" fontAlgn="base" latinLnBrk="0" hangingPunct="1">
                        <a:lnSpc>
                          <a:spcPct val="100000"/>
                        </a:lnSpc>
                        <a:spcBef>
                          <a:spcPct val="0"/>
                        </a:spcBef>
                        <a:spcAft>
                          <a:spcPct val="0"/>
                        </a:spcAft>
                        <a:buClr>
                          <a:schemeClr val="accent1"/>
                        </a:buClr>
                        <a:buSzPct val="65000"/>
                        <a:buFont typeface="Wingdings" pitchFamily="2" charset="2"/>
                        <a:buNone/>
                        <a:tabLst/>
                      </a:pPr>
                      <a:r>
                        <a:rPr kumimoji="0" lang="en-US" sz="2200" b="1" i="0" u="none" strike="noStrike" cap="none" normalizeH="0" baseline="0" dirty="0" err="1" smtClean="0">
                          <a:ln>
                            <a:noFill/>
                          </a:ln>
                          <a:solidFill>
                            <a:schemeClr val="tx1"/>
                          </a:solidFill>
                          <a:effectLst/>
                          <a:latin typeface="Arial" charset="0"/>
                        </a:rPr>
                        <a:t>Recordar</a:t>
                      </a:r>
                      <a:endParaRPr kumimoji="0" lang="en-US" sz="2200" b="1" i="0" u="none" strike="noStrike" cap="none" normalizeH="0" baseline="0" dirty="0" smtClean="0">
                        <a:ln>
                          <a:noFill/>
                        </a:ln>
                        <a:solidFill>
                          <a:schemeClr val="tx1"/>
                        </a:solidFill>
                        <a:effectLst/>
                        <a:latin typeface="Arial" charset="0"/>
                      </a:endParaRPr>
                    </a:p>
                  </a:txBody>
                  <a:tcPr marT="45723" marB="45723" anchor="ctr" anchorCtr="1"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just" defTabSz="914400" rtl="0" eaLnBrk="1" fontAlgn="base" latinLnBrk="0" hangingPunct="1">
                        <a:lnSpc>
                          <a:spcPct val="100000"/>
                        </a:lnSpc>
                        <a:spcBef>
                          <a:spcPct val="0"/>
                        </a:spcBef>
                        <a:spcAft>
                          <a:spcPct val="0"/>
                        </a:spcAft>
                        <a:buClr>
                          <a:schemeClr val="accent1"/>
                        </a:buClr>
                        <a:buSzPct val="65000"/>
                        <a:buFont typeface="Wingdings" pitchFamily="2" charset="2"/>
                        <a:buNone/>
                        <a:tabLst/>
                      </a:pPr>
                      <a:r>
                        <a:rPr kumimoji="0" lang="en-US" sz="2000" b="1" i="0" u="none" strike="noStrike" cap="none" normalizeH="0" baseline="0" smtClean="0">
                          <a:ln>
                            <a:noFill/>
                          </a:ln>
                          <a:solidFill>
                            <a:schemeClr val="tx1"/>
                          </a:solidFill>
                          <a:effectLst/>
                          <a:latin typeface="Arial" charset="0"/>
                        </a:rPr>
                        <a:t>Recordar, reconocer información específica tales como:  hechos, sucesos, fechas, nombres, símbolos, teorías, definiciones y otros.</a:t>
                      </a:r>
                    </a:p>
                  </a:txBody>
                  <a:tcPr marT="45723" marB="45723"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r>
              <a:tr h="1615528">
                <a:tc>
                  <a:txBody>
                    <a:bodyPr/>
                    <a:lstStyle/>
                    <a:p>
                      <a:pPr marL="0" marR="0" lvl="0" indent="0" algn="just" defTabSz="914400" rtl="0" eaLnBrk="1" fontAlgn="base" latinLnBrk="0" hangingPunct="1">
                        <a:lnSpc>
                          <a:spcPct val="100000"/>
                        </a:lnSpc>
                        <a:spcBef>
                          <a:spcPct val="0"/>
                        </a:spcBef>
                        <a:spcAft>
                          <a:spcPct val="0"/>
                        </a:spcAft>
                        <a:buClr>
                          <a:schemeClr val="accent1"/>
                        </a:buClr>
                        <a:buSzPct val="65000"/>
                        <a:buFont typeface="Wingdings" pitchFamily="2" charset="2"/>
                        <a:buNone/>
                        <a:tabLst/>
                      </a:pPr>
                      <a:r>
                        <a:rPr kumimoji="0" lang="en-US" sz="2200" b="1" i="0" u="none" strike="noStrike" cap="none" normalizeH="0" baseline="0" dirty="0" err="1" smtClean="0">
                          <a:ln>
                            <a:noFill/>
                          </a:ln>
                          <a:solidFill>
                            <a:schemeClr val="tx1"/>
                          </a:solidFill>
                          <a:effectLst/>
                          <a:latin typeface="Arial" charset="0"/>
                        </a:rPr>
                        <a:t>Comprender</a:t>
                      </a:r>
                      <a:endParaRPr kumimoji="0" lang="en-US" sz="2200" b="1" i="0" u="none" strike="noStrike" cap="none" normalizeH="0" baseline="0" dirty="0" smtClean="0">
                        <a:ln>
                          <a:noFill/>
                        </a:ln>
                        <a:solidFill>
                          <a:schemeClr val="tx1"/>
                        </a:solidFill>
                        <a:effectLst/>
                        <a:latin typeface="Arial" charset="0"/>
                      </a:endParaRPr>
                    </a:p>
                  </a:txBody>
                  <a:tcPr marT="45723" marB="45723" anchor="ctr" anchorCtr="1"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just" defTabSz="914400" rtl="0" eaLnBrk="1" fontAlgn="base" latinLnBrk="0" hangingPunct="1">
                        <a:lnSpc>
                          <a:spcPct val="100000"/>
                        </a:lnSpc>
                        <a:spcBef>
                          <a:spcPct val="0"/>
                        </a:spcBef>
                        <a:spcAft>
                          <a:spcPct val="0"/>
                        </a:spcAft>
                        <a:buClr>
                          <a:schemeClr val="accent1"/>
                        </a:buClr>
                        <a:buSzPct val="65000"/>
                        <a:buFont typeface="Wingdings" pitchFamily="2" charset="2"/>
                        <a:buNone/>
                        <a:tabLst/>
                      </a:pPr>
                      <a:r>
                        <a:rPr kumimoji="0" lang="en-US" sz="2000" b="1" i="0" u="none" strike="noStrike" cap="none" normalizeH="0" baseline="0" smtClean="0">
                          <a:ln>
                            <a:noFill/>
                          </a:ln>
                          <a:solidFill>
                            <a:schemeClr val="tx1"/>
                          </a:solidFill>
                          <a:effectLst/>
                          <a:latin typeface="Arial" charset="0"/>
                        </a:rPr>
                        <a:t>Entender el material que se ha aprendido.  Esto se demuestra cuando se presenta la información de otra forma, se transforma, se buscan relaciones, se asocia, se interpreta(explica o resume); o se presentan posibles efectos o consecuencias.</a:t>
                      </a:r>
                    </a:p>
                  </a:txBody>
                  <a:tcPr marT="45723" marB="45723"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r>
              <a:tr h="701078">
                <a:tc>
                  <a:txBody>
                    <a:bodyPr/>
                    <a:lstStyle/>
                    <a:p>
                      <a:pPr marL="0" marR="0" lvl="0" indent="0" algn="just" defTabSz="914400" rtl="0" eaLnBrk="1" fontAlgn="base" latinLnBrk="0" hangingPunct="1">
                        <a:lnSpc>
                          <a:spcPct val="100000"/>
                        </a:lnSpc>
                        <a:spcBef>
                          <a:spcPct val="0"/>
                        </a:spcBef>
                        <a:spcAft>
                          <a:spcPct val="0"/>
                        </a:spcAft>
                        <a:buClr>
                          <a:schemeClr val="accent1"/>
                        </a:buClr>
                        <a:buSzPct val="65000"/>
                        <a:buFont typeface="Wingdings" pitchFamily="2" charset="2"/>
                        <a:buNone/>
                        <a:tabLst/>
                      </a:pPr>
                      <a:r>
                        <a:rPr kumimoji="0" lang="en-US" sz="2200" b="1" i="0" u="none" strike="noStrike" cap="none" normalizeH="0" baseline="0" dirty="0" err="1" smtClean="0">
                          <a:ln>
                            <a:noFill/>
                          </a:ln>
                          <a:solidFill>
                            <a:schemeClr val="tx1"/>
                          </a:solidFill>
                          <a:effectLst/>
                          <a:latin typeface="Arial" charset="0"/>
                        </a:rPr>
                        <a:t>Aplicar</a:t>
                      </a:r>
                      <a:endParaRPr kumimoji="0" lang="en-US" sz="2200" b="1" i="0" u="none" strike="noStrike" cap="none" normalizeH="0" baseline="0" dirty="0" smtClean="0">
                        <a:ln>
                          <a:noFill/>
                        </a:ln>
                        <a:solidFill>
                          <a:schemeClr val="tx1"/>
                        </a:solidFill>
                        <a:effectLst/>
                        <a:latin typeface="Arial" charset="0"/>
                      </a:endParaRPr>
                    </a:p>
                  </a:txBody>
                  <a:tcPr marT="45723" marB="45723" anchor="ctr" anchorCtr="1"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just" defTabSz="914400" rtl="0" eaLnBrk="1" fontAlgn="base" latinLnBrk="0" hangingPunct="1">
                        <a:lnSpc>
                          <a:spcPct val="100000"/>
                        </a:lnSpc>
                        <a:spcBef>
                          <a:spcPct val="0"/>
                        </a:spcBef>
                        <a:spcAft>
                          <a:spcPct val="0"/>
                        </a:spcAft>
                        <a:buClr>
                          <a:schemeClr val="accent1"/>
                        </a:buClr>
                        <a:buSzPct val="65000"/>
                        <a:buFont typeface="Wingdings" pitchFamily="2" charset="2"/>
                        <a:buNone/>
                        <a:tabLst/>
                      </a:pPr>
                      <a:r>
                        <a:rPr kumimoji="0" lang="en-US" sz="2000" b="1" i="0" u="none" strike="noStrike" cap="none" normalizeH="0" baseline="0" smtClean="0">
                          <a:ln>
                            <a:noFill/>
                          </a:ln>
                          <a:solidFill>
                            <a:schemeClr val="tx1"/>
                          </a:solidFill>
                          <a:effectLst/>
                          <a:latin typeface="Arial" charset="0"/>
                        </a:rPr>
                        <a:t>Usar el conocimiento y destrezas adquiridas en nuevas situaciones.</a:t>
                      </a:r>
                    </a:p>
                  </a:txBody>
                  <a:tcPr marT="45723" marB="45723"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r>
              <a:tr h="1005895">
                <a:tc>
                  <a:txBody>
                    <a:bodyPr/>
                    <a:lstStyle/>
                    <a:p>
                      <a:pPr marL="0" marR="0" lvl="0" indent="0" algn="just" defTabSz="914400" rtl="0" eaLnBrk="1" fontAlgn="base" latinLnBrk="0" hangingPunct="1">
                        <a:lnSpc>
                          <a:spcPct val="100000"/>
                        </a:lnSpc>
                        <a:spcBef>
                          <a:spcPct val="0"/>
                        </a:spcBef>
                        <a:spcAft>
                          <a:spcPct val="0"/>
                        </a:spcAft>
                        <a:buClr>
                          <a:schemeClr val="accent1"/>
                        </a:buClr>
                        <a:buSzPct val="65000"/>
                        <a:buFont typeface="Wingdings" pitchFamily="2" charset="2"/>
                        <a:buNone/>
                        <a:tabLst/>
                      </a:pPr>
                      <a:r>
                        <a:rPr kumimoji="0" lang="en-US" sz="2200" b="1" i="0" u="none" strike="noStrike" cap="none" normalizeH="0" baseline="0" dirty="0" err="1" smtClean="0">
                          <a:ln>
                            <a:noFill/>
                          </a:ln>
                          <a:solidFill>
                            <a:schemeClr val="tx1"/>
                          </a:solidFill>
                          <a:effectLst/>
                          <a:latin typeface="Arial" charset="0"/>
                        </a:rPr>
                        <a:t>Analizar</a:t>
                      </a:r>
                      <a:endParaRPr kumimoji="0" lang="en-US" sz="2200" b="1" i="0" u="none" strike="noStrike" cap="none" normalizeH="0" baseline="0" dirty="0" smtClean="0">
                        <a:ln>
                          <a:noFill/>
                        </a:ln>
                        <a:solidFill>
                          <a:schemeClr val="tx1"/>
                        </a:solidFill>
                        <a:effectLst/>
                        <a:latin typeface="Arial" charset="0"/>
                      </a:endParaRPr>
                    </a:p>
                  </a:txBody>
                  <a:tcPr marT="45723" marB="45723" anchor="ctr" anchorCtr="1"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just" defTabSz="914400" rtl="0" eaLnBrk="1" fontAlgn="base" latinLnBrk="0" hangingPunct="1">
                        <a:lnSpc>
                          <a:spcPct val="100000"/>
                        </a:lnSpc>
                        <a:spcBef>
                          <a:spcPct val="0"/>
                        </a:spcBef>
                        <a:spcAft>
                          <a:spcPct val="0"/>
                        </a:spcAft>
                        <a:buClr>
                          <a:schemeClr val="accent1"/>
                        </a:buClr>
                        <a:buSzPct val="65000"/>
                        <a:buFont typeface="Wingdings" pitchFamily="2" charset="2"/>
                        <a:buNone/>
                        <a:tabLst/>
                      </a:pPr>
                      <a:r>
                        <a:rPr kumimoji="0" lang="en-US" sz="2000" b="1" i="0" u="none" strike="noStrike" cap="none" normalizeH="0" baseline="0" smtClean="0">
                          <a:ln>
                            <a:noFill/>
                          </a:ln>
                          <a:solidFill>
                            <a:schemeClr val="tx1"/>
                          </a:solidFill>
                          <a:effectLst/>
                          <a:latin typeface="Arial" charset="0"/>
                        </a:rPr>
                        <a:t>Descomponer el todo en sus partes, se solucionan problemas a la luz del conocimiento adquirido y razonar.</a:t>
                      </a:r>
                    </a:p>
                  </a:txBody>
                  <a:tcPr marT="45723" marB="45723"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r>
              <a:tr h="749341">
                <a:tc>
                  <a:txBody>
                    <a:bodyPr/>
                    <a:lstStyle/>
                    <a:p>
                      <a:pPr marL="0" marR="0" lvl="0" indent="0" algn="just" defTabSz="914400" rtl="0" eaLnBrk="1" fontAlgn="base" latinLnBrk="0" hangingPunct="1">
                        <a:lnSpc>
                          <a:spcPct val="100000"/>
                        </a:lnSpc>
                        <a:spcBef>
                          <a:spcPct val="0"/>
                        </a:spcBef>
                        <a:spcAft>
                          <a:spcPct val="0"/>
                        </a:spcAft>
                        <a:buClr>
                          <a:schemeClr val="accent1"/>
                        </a:buClr>
                        <a:buSzPct val="65000"/>
                        <a:buFont typeface="Wingdings" pitchFamily="2" charset="2"/>
                        <a:buNone/>
                        <a:tabLst/>
                      </a:pPr>
                      <a:r>
                        <a:rPr kumimoji="0" lang="en-US" sz="2200" b="1" i="0" u="none" strike="noStrike" cap="none" normalizeH="0" baseline="0" dirty="0" err="1" smtClean="0">
                          <a:ln>
                            <a:noFill/>
                          </a:ln>
                          <a:solidFill>
                            <a:schemeClr val="tx1"/>
                          </a:solidFill>
                          <a:effectLst/>
                          <a:latin typeface="Arial" charset="0"/>
                        </a:rPr>
                        <a:t>Evaluar</a:t>
                      </a:r>
                      <a:endParaRPr kumimoji="0" lang="en-US" sz="2200" b="1" i="0" u="none" strike="noStrike" cap="none" normalizeH="0" baseline="0" dirty="0" smtClean="0">
                        <a:ln>
                          <a:noFill/>
                        </a:ln>
                        <a:solidFill>
                          <a:schemeClr val="tx1"/>
                        </a:solidFill>
                        <a:effectLst/>
                        <a:latin typeface="Arial" charset="0"/>
                      </a:endParaRPr>
                    </a:p>
                  </a:txBody>
                  <a:tcPr marT="45723" marB="45723" anchor="ctr" anchorCtr="1"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just" defTabSz="914400" rtl="0" eaLnBrk="1" fontAlgn="base" latinLnBrk="0" hangingPunct="1">
                        <a:lnSpc>
                          <a:spcPct val="100000"/>
                        </a:lnSpc>
                        <a:spcBef>
                          <a:spcPct val="0"/>
                        </a:spcBef>
                        <a:spcAft>
                          <a:spcPct val="0"/>
                        </a:spcAft>
                        <a:buClr>
                          <a:schemeClr val="accent1"/>
                        </a:buClr>
                        <a:buSzPct val="65000"/>
                        <a:buFont typeface="Wingdings" pitchFamily="2" charset="2"/>
                        <a:buNone/>
                        <a:tabLst/>
                      </a:pPr>
                      <a:r>
                        <a:rPr kumimoji="0" lang="en-US" sz="2000" b="1" i="0" u="none" strike="noStrike" cap="none" normalizeH="0" baseline="0" smtClean="0">
                          <a:ln>
                            <a:noFill/>
                          </a:ln>
                          <a:solidFill>
                            <a:schemeClr val="tx1"/>
                          </a:solidFill>
                          <a:effectLst/>
                          <a:latin typeface="Arial" charset="0"/>
                        </a:rPr>
                        <a:t>Enjuiciar (selecciona, critica, justifica) sobre la base de criterios establecidos.</a:t>
                      </a:r>
                    </a:p>
                  </a:txBody>
                  <a:tcPr marT="45723" marB="45723"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r>
              <a:tr h="695363">
                <a:tc>
                  <a:txBody>
                    <a:bodyPr/>
                    <a:lstStyle/>
                    <a:p>
                      <a:pPr marL="0" marR="0" lvl="0" indent="0" algn="just" defTabSz="914400" rtl="0" eaLnBrk="1" fontAlgn="base" latinLnBrk="0" hangingPunct="1">
                        <a:lnSpc>
                          <a:spcPct val="100000"/>
                        </a:lnSpc>
                        <a:spcBef>
                          <a:spcPct val="0"/>
                        </a:spcBef>
                        <a:spcAft>
                          <a:spcPct val="0"/>
                        </a:spcAft>
                        <a:buClr>
                          <a:schemeClr val="accent1"/>
                        </a:buClr>
                        <a:buSzPct val="65000"/>
                        <a:buFont typeface="Wingdings" pitchFamily="2" charset="2"/>
                        <a:buNone/>
                        <a:tabLst/>
                      </a:pPr>
                      <a:r>
                        <a:rPr kumimoji="0" lang="en-US" sz="2200" b="1" i="0" u="none" strike="noStrike" cap="none" normalizeH="0" baseline="0" dirty="0" err="1" smtClean="0">
                          <a:ln>
                            <a:noFill/>
                          </a:ln>
                          <a:solidFill>
                            <a:schemeClr val="tx1"/>
                          </a:solidFill>
                          <a:effectLst/>
                          <a:latin typeface="Arial" charset="0"/>
                        </a:rPr>
                        <a:t>Crear</a:t>
                      </a:r>
                      <a:endParaRPr kumimoji="0" lang="en-US" sz="2200" b="1" i="0" u="none" strike="noStrike" cap="none" normalizeH="0" baseline="0" dirty="0" smtClean="0">
                        <a:ln>
                          <a:noFill/>
                        </a:ln>
                        <a:solidFill>
                          <a:schemeClr val="tx1"/>
                        </a:solidFill>
                        <a:effectLst/>
                        <a:latin typeface="Arial" charset="0"/>
                      </a:endParaRPr>
                    </a:p>
                  </a:txBody>
                  <a:tcPr marT="45723" marB="45723" anchor="ctr" anchorCtr="1"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just" defTabSz="914400" rtl="0" eaLnBrk="1" fontAlgn="base" latinLnBrk="0" hangingPunct="1">
                        <a:lnSpc>
                          <a:spcPct val="100000"/>
                        </a:lnSpc>
                        <a:spcBef>
                          <a:spcPct val="0"/>
                        </a:spcBef>
                        <a:spcAft>
                          <a:spcPct val="0"/>
                        </a:spcAft>
                        <a:buClr>
                          <a:schemeClr val="accent1"/>
                        </a:buClr>
                        <a:buSzPct val="65000"/>
                        <a:buFont typeface="Wingdings" pitchFamily="2" charset="2"/>
                        <a:buNone/>
                        <a:tabLst/>
                      </a:pPr>
                      <a:r>
                        <a:rPr kumimoji="0" lang="en-US" sz="2000" b="1" i="0" u="none" strike="noStrike" cap="none" normalizeH="0" baseline="0" dirty="0" err="1" smtClean="0">
                          <a:ln>
                            <a:noFill/>
                          </a:ln>
                          <a:solidFill>
                            <a:schemeClr val="tx1"/>
                          </a:solidFill>
                          <a:effectLst/>
                          <a:latin typeface="Arial" charset="0"/>
                        </a:rPr>
                        <a:t>Crear</a:t>
                      </a:r>
                      <a:r>
                        <a:rPr kumimoji="0" lang="en-US" sz="2000" b="1" i="0" u="none" strike="noStrike" cap="none" normalizeH="0" baseline="0" dirty="0" smtClean="0">
                          <a:ln>
                            <a:noFill/>
                          </a:ln>
                          <a:solidFill>
                            <a:schemeClr val="tx1"/>
                          </a:solidFill>
                          <a:effectLst/>
                          <a:latin typeface="Arial" charset="0"/>
                        </a:rPr>
                        <a:t>, </a:t>
                      </a:r>
                      <a:r>
                        <a:rPr kumimoji="0" lang="en-US" sz="2000" b="1" i="0" u="none" strike="noStrike" cap="none" normalizeH="0" baseline="0" dirty="0" err="1" smtClean="0">
                          <a:ln>
                            <a:noFill/>
                          </a:ln>
                          <a:solidFill>
                            <a:schemeClr val="tx1"/>
                          </a:solidFill>
                          <a:effectLst/>
                          <a:latin typeface="Arial" charset="0"/>
                        </a:rPr>
                        <a:t>mejorar</a:t>
                      </a:r>
                      <a:r>
                        <a:rPr kumimoji="0" lang="en-US" sz="2000" b="1" i="0" u="none" strike="noStrike" cap="none" normalizeH="0" baseline="0" dirty="0" smtClean="0">
                          <a:ln>
                            <a:noFill/>
                          </a:ln>
                          <a:solidFill>
                            <a:schemeClr val="tx1"/>
                          </a:solidFill>
                          <a:effectLst/>
                          <a:latin typeface="Arial" charset="0"/>
                        </a:rPr>
                        <a:t>, </a:t>
                      </a:r>
                      <a:r>
                        <a:rPr kumimoji="0" lang="en-US" sz="2000" b="1" i="0" u="none" strike="noStrike" cap="none" normalizeH="0" baseline="0" dirty="0" err="1" smtClean="0">
                          <a:ln>
                            <a:noFill/>
                          </a:ln>
                          <a:solidFill>
                            <a:schemeClr val="tx1"/>
                          </a:solidFill>
                          <a:effectLst/>
                          <a:latin typeface="Arial" charset="0"/>
                        </a:rPr>
                        <a:t>optimizar</a:t>
                      </a:r>
                      <a:r>
                        <a:rPr kumimoji="0" lang="en-US" sz="2000" b="1" i="0" u="none" strike="noStrike" cap="none" normalizeH="0" baseline="0" dirty="0" smtClean="0">
                          <a:ln>
                            <a:noFill/>
                          </a:ln>
                          <a:solidFill>
                            <a:schemeClr val="tx1"/>
                          </a:solidFill>
                          <a:effectLst/>
                          <a:latin typeface="Arial" charset="0"/>
                        </a:rPr>
                        <a:t> o se </a:t>
                      </a:r>
                      <a:r>
                        <a:rPr kumimoji="0" lang="en-US" sz="2000" b="1" i="0" u="none" strike="noStrike" cap="none" normalizeH="0" baseline="0" dirty="0" err="1" smtClean="0">
                          <a:ln>
                            <a:noFill/>
                          </a:ln>
                          <a:solidFill>
                            <a:schemeClr val="tx1"/>
                          </a:solidFill>
                          <a:effectLst/>
                          <a:latin typeface="Arial" charset="0"/>
                        </a:rPr>
                        <a:t>hace</a:t>
                      </a:r>
                      <a:r>
                        <a:rPr kumimoji="0" lang="en-US" sz="2000" b="1" i="0" u="none" strike="noStrike" cap="none" normalizeH="0" baseline="0" dirty="0" smtClean="0">
                          <a:ln>
                            <a:noFill/>
                          </a:ln>
                          <a:solidFill>
                            <a:schemeClr val="tx1"/>
                          </a:solidFill>
                          <a:effectLst/>
                          <a:latin typeface="Arial" charset="0"/>
                        </a:rPr>
                        <a:t> </a:t>
                      </a:r>
                      <a:r>
                        <a:rPr kumimoji="0" lang="en-US" sz="2000" b="1" i="0" u="none" strike="noStrike" cap="none" normalizeH="0" baseline="0" dirty="0" err="1" smtClean="0">
                          <a:ln>
                            <a:noFill/>
                          </a:ln>
                          <a:solidFill>
                            <a:schemeClr val="tx1"/>
                          </a:solidFill>
                          <a:effectLst/>
                          <a:latin typeface="Arial" charset="0"/>
                        </a:rPr>
                        <a:t>algo</a:t>
                      </a:r>
                      <a:r>
                        <a:rPr kumimoji="0" lang="en-US" sz="2000" b="1" i="0" u="none" strike="noStrike" cap="none" normalizeH="0" baseline="0" dirty="0" smtClean="0">
                          <a:ln>
                            <a:noFill/>
                          </a:ln>
                          <a:solidFill>
                            <a:schemeClr val="tx1"/>
                          </a:solidFill>
                          <a:effectLst/>
                          <a:latin typeface="Arial" charset="0"/>
                        </a:rPr>
                        <a:t> original.</a:t>
                      </a:r>
                    </a:p>
                  </a:txBody>
                  <a:tcPr marT="45723" marB="45723"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Tree>
    <p:extLst>
      <p:ext uri="{BB962C8B-B14F-4D97-AF65-F5344CB8AC3E}">
        <p14:creationId xmlns:p14="http://schemas.microsoft.com/office/powerpoint/2010/main" val="311034846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6" descr="franja_arriba2naranj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75" y="52388"/>
            <a:ext cx="912812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1590013"/>
            <a:ext cx="8602538" cy="42650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1 Título"/>
          <p:cNvSpPr>
            <a:spLocks noGrp="1"/>
          </p:cNvSpPr>
          <p:nvPr>
            <p:ph type="title"/>
          </p:nvPr>
        </p:nvSpPr>
        <p:spPr>
          <a:xfrm>
            <a:off x="457200" y="692150"/>
            <a:ext cx="8229600" cy="725488"/>
          </a:xfrm>
        </p:spPr>
        <p:txBody>
          <a:bodyPr>
            <a:noAutofit/>
          </a:bodyPr>
          <a:lstStyle/>
          <a:p>
            <a:r>
              <a:rPr lang="es-CO" sz="4800" dirty="0" smtClean="0">
                <a:solidFill>
                  <a:srgbClr val="CC6600"/>
                </a:solidFill>
              </a:rPr>
              <a:t>TAXONOMÍA DE BLOOM</a:t>
            </a:r>
          </a:p>
        </p:txBody>
      </p:sp>
    </p:spTree>
    <p:extLst>
      <p:ext uri="{BB962C8B-B14F-4D97-AF65-F5344CB8AC3E}">
        <p14:creationId xmlns:p14="http://schemas.microsoft.com/office/powerpoint/2010/main" val="351806120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franja_arriba2naranj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75" y="52388"/>
            <a:ext cx="912812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1 Título"/>
          <p:cNvSpPr>
            <a:spLocks noGrp="1"/>
          </p:cNvSpPr>
          <p:nvPr>
            <p:ph type="title"/>
          </p:nvPr>
        </p:nvSpPr>
        <p:spPr>
          <a:xfrm>
            <a:off x="15875" y="1268760"/>
            <a:ext cx="9020621" cy="725488"/>
          </a:xfrm>
        </p:spPr>
        <p:txBody>
          <a:bodyPr>
            <a:noAutofit/>
          </a:bodyPr>
          <a:lstStyle/>
          <a:p>
            <a:r>
              <a:rPr lang="es-CO" sz="4800" dirty="0">
                <a:solidFill>
                  <a:srgbClr val="CC6600"/>
                </a:solidFill>
              </a:rPr>
              <a:t>5. </a:t>
            </a:r>
            <a:r>
              <a:rPr lang="es-ES" sz="4800" dirty="0">
                <a:solidFill>
                  <a:srgbClr val="CC6600"/>
                </a:solidFill>
              </a:rPr>
              <a:t>Asignar las duraciones a cada una de las Actividades de Aprendizaje</a:t>
            </a:r>
            <a:endParaRPr lang="es-CO" sz="4800" dirty="0">
              <a:solidFill>
                <a:srgbClr val="CC6600"/>
              </a:solidFill>
            </a:endParaRPr>
          </a:p>
        </p:txBody>
      </p:sp>
      <p:sp>
        <p:nvSpPr>
          <p:cNvPr id="5" name="2 Marcador de contenido"/>
          <p:cNvSpPr txBox="1">
            <a:spLocks/>
          </p:cNvSpPr>
          <p:nvPr/>
        </p:nvSpPr>
        <p:spPr>
          <a:xfrm>
            <a:off x="381000" y="3068960"/>
            <a:ext cx="8229600" cy="266429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es-ES" dirty="0"/>
              <a:t>Se debe tener el cuidado que la suma de los tiempos de las Actividades de Aprendizaje correspondan con las duraciones establecidas en el Proyecto Formativo para las secuencias de Resultados de Aprendizaje.</a:t>
            </a:r>
            <a:endParaRPr lang="es-CO" dirty="0"/>
          </a:p>
          <a:p>
            <a:pPr marL="0" indent="0" algn="just">
              <a:buNone/>
            </a:pPr>
            <a:endParaRPr lang="es-CO" sz="2800" dirty="0"/>
          </a:p>
        </p:txBody>
      </p:sp>
    </p:spTree>
    <p:extLst>
      <p:ext uri="{BB962C8B-B14F-4D97-AF65-F5344CB8AC3E}">
        <p14:creationId xmlns:p14="http://schemas.microsoft.com/office/powerpoint/2010/main" val="5688209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franja_arriba2naranj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75" y="52388"/>
            <a:ext cx="912812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2 Marcador de contenido"/>
          <p:cNvSpPr txBox="1">
            <a:spLocks/>
          </p:cNvSpPr>
          <p:nvPr/>
        </p:nvSpPr>
        <p:spPr>
          <a:xfrm>
            <a:off x="381000" y="1628800"/>
            <a:ext cx="8229600" cy="50405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lgn="just"/>
            <a:r>
              <a:rPr lang="es-ES" sz="2800" dirty="0"/>
              <a:t>Incrementar la calidad y la eficacia del proceso enseñanza-aprendizaje.</a:t>
            </a:r>
            <a:endParaRPr lang="es-CO" sz="2800" dirty="0"/>
          </a:p>
          <a:p>
            <a:pPr lvl="0" algn="just"/>
            <a:r>
              <a:rPr lang="es-ES" sz="2800" dirty="0"/>
              <a:t>Evitar improvisaciones.</a:t>
            </a:r>
            <a:endParaRPr lang="es-CO" sz="2800" dirty="0"/>
          </a:p>
          <a:p>
            <a:pPr lvl="0" algn="just"/>
            <a:r>
              <a:rPr lang="es-ES" sz="2800" dirty="0"/>
              <a:t>Proponer las actividades y estrategias de aprendizaje y de enseñanza más pertinentes a los Resultados de Aprendizaje esperados.</a:t>
            </a:r>
            <a:endParaRPr lang="es-CO" sz="2800" dirty="0"/>
          </a:p>
          <a:p>
            <a:pPr lvl="0" algn="just"/>
            <a:r>
              <a:rPr lang="es-ES" sz="2800" dirty="0"/>
              <a:t>Promover el carácter sistémico y la coherencia del proceso formativo.</a:t>
            </a:r>
            <a:endParaRPr lang="es-CO" sz="2800" dirty="0"/>
          </a:p>
          <a:p>
            <a:pPr lvl="0" algn="just"/>
            <a:r>
              <a:rPr lang="es-ES" sz="2800" dirty="0"/>
              <a:t>Concentrar y optimizar los recursos requeridos.</a:t>
            </a:r>
            <a:endParaRPr lang="es-CO" sz="2800" dirty="0"/>
          </a:p>
          <a:p>
            <a:pPr lvl="0" algn="just"/>
            <a:r>
              <a:rPr lang="es-ES" sz="2800" dirty="0"/>
              <a:t>Integrar y coordinar las disciplinas entre sí.</a:t>
            </a:r>
            <a:endParaRPr lang="es-CO" sz="2800" dirty="0"/>
          </a:p>
        </p:txBody>
      </p:sp>
      <p:sp>
        <p:nvSpPr>
          <p:cNvPr id="6" name="1 Título"/>
          <p:cNvSpPr>
            <a:spLocks noGrp="1"/>
          </p:cNvSpPr>
          <p:nvPr>
            <p:ph type="title"/>
          </p:nvPr>
        </p:nvSpPr>
        <p:spPr>
          <a:xfrm>
            <a:off x="457200" y="548680"/>
            <a:ext cx="8229600" cy="725488"/>
          </a:xfrm>
        </p:spPr>
        <p:txBody>
          <a:bodyPr>
            <a:noAutofit/>
          </a:bodyPr>
          <a:lstStyle/>
          <a:p>
            <a:r>
              <a:rPr lang="es-CO" sz="4800" dirty="0" smtClean="0">
                <a:solidFill>
                  <a:srgbClr val="CC6600"/>
                </a:solidFill>
              </a:rPr>
              <a:t>Objetivos específicos:</a:t>
            </a:r>
          </a:p>
        </p:txBody>
      </p:sp>
    </p:spTree>
    <p:extLst>
      <p:ext uri="{BB962C8B-B14F-4D97-AF65-F5344CB8AC3E}">
        <p14:creationId xmlns:p14="http://schemas.microsoft.com/office/powerpoint/2010/main" val="408157098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franja_arriba2naranj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75" y="52388"/>
            <a:ext cx="912812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1 Título"/>
          <p:cNvSpPr>
            <a:spLocks noGrp="1"/>
          </p:cNvSpPr>
          <p:nvPr>
            <p:ph type="title"/>
          </p:nvPr>
        </p:nvSpPr>
        <p:spPr>
          <a:xfrm>
            <a:off x="15875" y="759296"/>
            <a:ext cx="9020621" cy="725488"/>
          </a:xfrm>
        </p:spPr>
        <p:txBody>
          <a:bodyPr>
            <a:noAutofit/>
          </a:bodyPr>
          <a:lstStyle/>
          <a:p>
            <a:r>
              <a:rPr lang="es-CO" sz="4800" dirty="0" smtClean="0">
                <a:solidFill>
                  <a:srgbClr val="CC6600"/>
                </a:solidFill>
              </a:rPr>
              <a:t>6. </a:t>
            </a:r>
            <a:r>
              <a:rPr lang="es-ES" sz="4800" dirty="0">
                <a:solidFill>
                  <a:srgbClr val="CC6600"/>
                </a:solidFill>
              </a:rPr>
              <a:t>Determinación de las Estrategias Didácticas Activas</a:t>
            </a:r>
            <a:endParaRPr lang="es-CO" sz="4800" dirty="0">
              <a:solidFill>
                <a:srgbClr val="CC6600"/>
              </a:solidFill>
            </a:endParaRPr>
          </a:p>
        </p:txBody>
      </p:sp>
      <p:sp>
        <p:nvSpPr>
          <p:cNvPr id="5" name="2 Marcador de contenido"/>
          <p:cNvSpPr txBox="1">
            <a:spLocks/>
          </p:cNvSpPr>
          <p:nvPr/>
        </p:nvSpPr>
        <p:spPr>
          <a:xfrm>
            <a:off x="381000" y="1916832"/>
            <a:ext cx="8229600" cy="439248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endParaRPr lang="es-ES" dirty="0" smtClean="0"/>
          </a:p>
          <a:p>
            <a:pPr marL="0" indent="0" algn="just">
              <a:buNone/>
            </a:pPr>
            <a:r>
              <a:rPr lang="es-ES" dirty="0" smtClean="0"/>
              <a:t>Éstas </a:t>
            </a:r>
            <a:r>
              <a:rPr lang="es-ES" dirty="0"/>
              <a:t>constituyen un conjunto de procedimientos propuestos y utilizados por el equipo ejecutor de instructores de manera intencional y planificada, con el fin de facilitar el desarrollo de las Actividades de Aprendizaje.</a:t>
            </a:r>
            <a:endParaRPr lang="es-CO" sz="2800" dirty="0"/>
          </a:p>
          <a:p>
            <a:pPr marL="0" indent="0" algn="just">
              <a:buNone/>
            </a:pPr>
            <a:endParaRPr lang="es-CO" sz="2800" dirty="0"/>
          </a:p>
        </p:txBody>
      </p:sp>
    </p:spTree>
    <p:extLst>
      <p:ext uri="{BB962C8B-B14F-4D97-AF65-F5344CB8AC3E}">
        <p14:creationId xmlns:p14="http://schemas.microsoft.com/office/powerpoint/2010/main" val="362639915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franja_arriba2naranj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75" y="52388"/>
            <a:ext cx="912812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1 Título"/>
          <p:cNvSpPr>
            <a:spLocks noGrp="1"/>
          </p:cNvSpPr>
          <p:nvPr>
            <p:ph type="title"/>
          </p:nvPr>
        </p:nvSpPr>
        <p:spPr>
          <a:xfrm>
            <a:off x="15875" y="759296"/>
            <a:ext cx="9020621" cy="725488"/>
          </a:xfrm>
        </p:spPr>
        <p:txBody>
          <a:bodyPr>
            <a:noAutofit/>
          </a:bodyPr>
          <a:lstStyle/>
          <a:p>
            <a:r>
              <a:rPr lang="es-CO" sz="4800" dirty="0" smtClean="0">
                <a:solidFill>
                  <a:srgbClr val="CC6600"/>
                </a:solidFill>
              </a:rPr>
              <a:t>7. </a:t>
            </a:r>
            <a:r>
              <a:rPr lang="es-CO" sz="4800" dirty="0">
                <a:solidFill>
                  <a:srgbClr val="CC6600"/>
                </a:solidFill>
              </a:rPr>
              <a:t>C</a:t>
            </a:r>
            <a:r>
              <a:rPr lang="es-ES" sz="4800" dirty="0" err="1">
                <a:solidFill>
                  <a:srgbClr val="CC6600"/>
                </a:solidFill>
              </a:rPr>
              <a:t>aracterización</a:t>
            </a:r>
            <a:r>
              <a:rPr lang="es-ES" sz="4800" dirty="0">
                <a:solidFill>
                  <a:srgbClr val="CC6600"/>
                </a:solidFill>
              </a:rPr>
              <a:t> de los Ambientes de Aprendizaje</a:t>
            </a:r>
            <a:endParaRPr lang="es-CO" sz="4800" dirty="0">
              <a:solidFill>
                <a:srgbClr val="CC6600"/>
              </a:solidFill>
            </a:endParaRPr>
          </a:p>
        </p:txBody>
      </p:sp>
      <p:sp>
        <p:nvSpPr>
          <p:cNvPr id="5" name="2 Marcador de contenido"/>
          <p:cNvSpPr txBox="1">
            <a:spLocks/>
          </p:cNvSpPr>
          <p:nvPr/>
        </p:nvSpPr>
        <p:spPr>
          <a:xfrm>
            <a:off x="381000" y="1916832"/>
            <a:ext cx="8229600" cy="439248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endParaRPr lang="es-ES" dirty="0" smtClean="0"/>
          </a:p>
          <a:p>
            <a:pPr marL="0" indent="0" algn="just">
              <a:buNone/>
            </a:pPr>
            <a:r>
              <a:rPr lang="es-ES" dirty="0" smtClean="0"/>
              <a:t>Incluidos </a:t>
            </a:r>
            <a:r>
              <a:rPr lang="es-ES" dirty="0"/>
              <a:t>los escenarios, los recursos requeridos y la determinación de los instructores responsables de la ejecución del proceso formativo.</a:t>
            </a:r>
            <a:endParaRPr lang="es-CO" dirty="0"/>
          </a:p>
          <a:p>
            <a:pPr algn="just"/>
            <a:endParaRPr lang="es-CO" sz="2800" dirty="0"/>
          </a:p>
          <a:p>
            <a:pPr marL="0" indent="0" algn="just">
              <a:buNone/>
            </a:pPr>
            <a:endParaRPr lang="es-CO" sz="2800" dirty="0"/>
          </a:p>
        </p:txBody>
      </p:sp>
    </p:spTree>
    <p:extLst>
      <p:ext uri="{BB962C8B-B14F-4D97-AF65-F5344CB8AC3E}">
        <p14:creationId xmlns:p14="http://schemas.microsoft.com/office/powerpoint/2010/main" val="360642043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franja_arriba2naranj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75" y="52388"/>
            <a:ext cx="912812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1 Título"/>
          <p:cNvSpPr>
            <a:spLocks noGrp="1"/>
          </p:cNvSpPr>
          <p:nvPr>
            <p:ph type="title"/>
          </p:nvPr>
        </p:nvSpPr>
        <p:spPr>
          <a:xfrm>
            <a:off x="15875" y="759296"/>
            <a:ext cx="9020621" cy="725488"/>
          </a:xfrm>
        </p:spPr>
        <p:txBody>
          <a:bodyPr>
            <a:noAutofit/>
          </a:bodyPr>
          <a:lstStyle/>
          <a:p>
            <a:r>
              <a:rPr lang="es-CO" sz="4800" dirty="0">
                <a:solidFill>
                  <a:srgbClr val="CC6600"/>
                </a:solidFill>
              </a:rPr>
              <a:t>8. E</a:t>
            </a:r>
            <a:r>
              <a:rPr lang="es-ES" sz="4800" dirty="0" err="1">
                <a:solidFill>
                  <a:srgbClr val="CC6600"/>
                </a:solidFill>
              </a:rPr>
              <a:t>structurar</a:t>
            </a:r>
            <a:r>
              <a:rPr lang="es-ES" sz="4800" dirty="0">
                <a:solidFill>
                  <a:srgbClr val="CC6600"/>
                </a:solidFill>
              </a:rPr>
              <a:t> el plan de evaluación del proceso </a:t>
            </a:r>
            <a:r>
              <a:rPr lang="es-ES" sz="4800" dirty="0" smtClean="0">
                <a:solidFill>
                  <a:srgbClr val="CC6600"/>
                </a:solidFill>
              </a:rPr>
              <a:t>formativo</a:t>
            </a:r>
            <a:endParaRPr lang="es-CO" sz="4800" dirty="0">
              <a:solidFill>
                <a:srgbClr val="CC6600"/>
              </a:solidFill>
            </a:endParaRPr>
          </a:p>
        </p:txBody>
      </p:sp>
      <p:sp>
        <p:nvSpPr>
          <p:cNvPr id="5" name="2 Marcador de contenido"/>
          <p:cNvSpPr txBox="1">
            <a:spLocks/>
          </p:cNvSpPr>
          <p:nvPr/>
        </p:nvSpPr>
        <p:spPr>
          <a:xfrm>
            <a:off x="381000" y="1916832"/>
            <a:ext cx="8229600" cy="439248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es-ES" sz="2800" dirty="0"/>
              <a:t>Para el diligenciamiento del Formato GFPI-F-018 se traen a la columna de </a:t>
            </a:r>
            <a:r>
              <a:rPr lang="es-ES" sz="2800" b="1" dirty="0"/>
              <a:t>Criterios de Evaluación </a:t>
            </a:r>
            <a:r>
              <a:rPr lang="es-ES" sz="2800" dirty="0"/>
              <a:t>los contemplados en el Programa de Formación y pertinentes a las secuencias de Resultados de Aprendizaje trabajadas en cada Planeación Pedagógica</a:t>
            </a:r>
            <a:r>
              <a:rPr lang="es-ES" sz="2800" dirty="0" smtClean="0"/>
              <a:t>.</a:t>
            </a:r>
          </a:p>
          <a:p>
            <a:pPr marL="0" indent="0" algn="just">
              <a:buNone/>
            </a:pPr>
            <a:endParaRPr lang="es-ES" sz="2800" dirty="0"/>
          </a:p>
          <a:p>
            <a:pPr marL="0" indent="0" algn="just">
              <a:buNone/>
            </a:pPr>
            <a:r>
              <a:rPr lang="es-ES" sz="2800" dirty="0"/>
              <a:t>Con base en estos criterios, el análisis del Proyecto Formativo y dentro de un enfoque sistémico y coherente, el equipo ejecutor diseña las </a:t>
            </a:r>
            <a:r>
              <a:rPr lang="es-ES" sz="2800" b="1" dirty="0"/>
              <a:t>Evidencias</a:t>
            </a:r>
            <a:r>
              <a:rPr lang="es-ES" sz="2800" dirty="0"/>
              <a:t> de Aprendizaje que el aprendiz debe construir y aportar al proceso formativo para su evaluación.</a:t>
            </a:r>
            <a:endParaRPr lang="es-CO" sz="2800" dirty="0"/>
          </a:p>
          <a:p>
            <a:pPr marL="0" indent="0" algn="just">
              <a:buNone/>
            </a:pPr>
            <a:endParaRPr lang="es-CO" sz="2600" dirty="0"/>
          </a:p>
          <a:p>
            <a:pPr marL="0" indent="0" algn="just">
              <a:buNone/>
            </a:pPr>
            <a:endParaRPr lang="es-CO" sz="2600" dirty="0"/>
          </a:p>
        </p:txBody>
      </p:sp>
    </p:spTree>
    <p:extLst>
      <p:ext uri="{BB962C8B-B14F-4D97-AF65-F5344CB8AC3E}">
        <p14:creationId xmlns:p14="http://schemas.microsoft.com/office/powerpoint/2010/main" val="2726773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franja_arriba2naranj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75" y="52388"/>
            <a:ext cx="912812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2 Marcador de contenido"/>
          <p:cNvSpPr txBox="1">
            <a:spLocks/>
          </p:cNvSpPr>
          <p:nvPr/>
        </p:nvSpPr>
        <p:spPr>
          <a:xfrm>
            <a:off x="381000" y="2564904"/>
            <a:ext cx="8229600" cy="396044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es-ES" sz="2800" dirty="0" smtClean="0"/>
              <a:t>Planear</a:t>
            </a:r>
            <a:r>
              <a:rPr lang="es-ES" sz="2800" dirty="0"/>
              <a:t>, desde esta perspectiva, significa establecer qué debe hacerse durante el proceso de enseñanza aprendizaje, cómo debe éste desarrollarse, mediante qué acciones concretas y sus responsables, en qué tiempo y lugar, atendiendo a las metas (Resultados de Aprendizaje y productos esperados del Proyecto Formativo) y a la misión de la institución educativa, es decir, a las necesidades del aprendiz en coherencia con el encargo productivo y social hecho a la entidad formadora.</a:t>
            </a:r>
            <a:endParaRPr lang="es-CO" sz="2800" dirty="0"/>
          </a:p>
        </p:txBody>
      </p:sp>
      <p:sp>
        <p:nvSpPr>
          <p:cNvPr id="7" name="1 Título"/>
          <p:cNvSpPr>
            <a:spLocks noGrp="1"/>
          </p:cNvSpPr>
          <p:nvPr>
            <p:ph type="title"/>
          </p:nvPr>
        </p:nvSpPr>
        <p:spPr>
          <a:xfrm>
            <a:off x="457200" y="1124744"/>
            <a:ext cx="8229600" cy="725488"/>
          </a:xfrm>
        </p:spPr>
        <p:txBody>
          <a:bodyPr>
            <a:noAutofit/>
          </a:bodyPr>
          <a:lstStyle/>
          <a:p>
            <a:r>
              <a:rPr lang="es-ES" sz="4800" dirty="0">
                <a:solidFill>
                  <a:srgbClr val="CC6600"/>
                </a:solidFill>
              </a:rPr>
              <a:t>ALGORITMO PARA LA PLANEACIÓN PEDAGÓGICA DE LOS PROYECTOS FORMATIVOS</a:t>
            </a:r>
            <a:endParaRPr lang="es-CO" sz="4800" dirty="0">
              <a:solidFill>
                <a:srgbClr val="CC6600"/>
              </a:solidFill>
            </a:endParaRPr>
          </a:p>
        </p:txBody>
      </p:sp>
    </p:spTree>
    <p:extLst>
      <p:ext uri="{BB962C8B-B14F-4D97-AF65-F5344CB8AC3E}">
        <p14:creationId xmlns:p14="http://schemas.microsoft.com/office/powerpoint/2010/main" val="24291718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franja_arriba2naranj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75" y="52388"/>
            <a:ext cx="912812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2 Marcador de contenido"/>
          <p:cNvSpPr txBox="1">
            <a:spLocks/>
          </p:cNvSpPr>
          <p:nvPr/>
        </p:nvSpPr>
        <p:spPr>
          <a:xfrm>
            <a:off x="381000" y="1412776"/>
            <a:ext cx="8229600" cy="50405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lgn="just"/>
            <a:r>
              <a:rPr lang="es-ES" sz="2700" dirty="0"/>
              <a:t>Los Resultados de </a:t>
            </a:r>
            <a:r>
              <a:rPr lang="es-ES" sz="2700" dirty="0" smtClean="0"/>
              <a:t>Aprendizaje.</a:t>
            </a:r>
            <a:endParaRPr lang="es-CO" sz="2700" dirty="0"/>
          </a:p>
          <a:p>
            <a:pPr lvl="0" algn="just"/>
            <a:r>
              <a:rPr lang="es-ES" sz="2700" dirty="0" smtClean="0"/>
              <a:t>Las Actividades </a:t>
            </a:r>
            <a:r>
              <a:rPr lang="es-ES" sz="2700" dirty="0"/>
              <a:t>de Aprendizaje en las áreas de desarrollo cognitivo, procedimental y valorativo-actitudinal; igualmente si son individuales o grupales y presenciales o desescolarizadas.</a:t>
            </a:r>
            <a:endParaRPr lang="es-CO" sz="2700" dirty="0"/>
          </a:p>
          <a:p>
            <a:pPr lvl="0" algn="just"/>
            <a:r>
              <a:rPr lang="es-ES" sz="2700" dirty="0"/>
              <a:t>La duración de las Actividades de </a:t>
            </a:r>
            <a:r>
              <a:rPr lang="es-ES" sz="2700" dirty="0" smtClean="0"/>
              <a:t>Aprendizaje.</a:t>
            </a:r>
            <a:endParaRPr lang="es-CO" sz="2700" dirty="0"/>
          </a:p>
          <a:p>
            <a:pPr lvl="0" algn="just"/>
            <a:r>
              <a:rPr lang="es-ES" sz="2700" dirty="0"/>
              <a:t>Las Estrategias Didácticas Activas utilizadas.</a:t>
            </a:r>
            <a:endParaRPr lang="es-CO" sz="2700" dirty="0"/>
          </a:p>
          <a:p>
            <a:pPr lvl="0" algn="just"/>
            <a:r>
              <a:rPr lang="es-ES" sz="2700" dirty="0"/>
              <a:t>Los Ambientes de Aprendizaje incluidos los escenarios, los recursos y los instructores responsables.</a:t>
            </a:r>
            <a:endParaRPr lang="es-CO" sz="2700" dirty="0"/>
          </a:p>
          <a:p>
            <a:pPr lvl="0" algn="just"/>
            <a:r>
              <a:rPr lang="es-ES" sz="2700" dirty="0"/>
              <a:t>Los criterios de evaluación y,</a:t>
            </a:r>
            <a:endParaRPr lang="es-CO" sz="2700" dirty="0"/>
          </a:p>
          <a:p>
            <a:pPr lvl="0" algn="just"/>
            <a:r>
              <a:rPr lang="es-ES" sz="2700" dirty="0"/>
              <a:t>La descripción de las evidencias de aprendizaje.</a:t>
            </a:r>
            <a:endParaRPr lang="es-CO" sz="2700" dirty="0"/>
          </a:p>
        </p:txBody>
      </p:sp>
      <p:sp>
        <p:nvSpPr>
          <p:cNvPr id="6" name="1 Título"/>
          <p:cNvSpPr>
            <a:spLocks noGrp="1"/>
          </p:cNvSpPr>
          <p:nvPr>
            <p:ph type="title"/>
          </p:nvPr>
        </p:nvSpPr>
        <p:spPr>
          <a:xfrm>
            <a:off x="457200" y="548680"/>
            <a:ext cx="8229600" cy="725488"/>
          </a:xfrm>
        </p:spPr>
        <p:txBody>
          <a:bodyPr>
            <a:noAutofit/>
          </a:bodyPr>
          <a:lstStyle/>
          <a:p>
            <a:r>
              <a:rPr lang="es-CO" sz="4800" dirty="0" smtClean="0">
                <a:solidFill>
                  <a:srgbClr val="CC6600"/>
                </a:solidFill>
              </a:rPr>
              <a:t>Variables Pedagógicas</a:t>
            </a:r>
          </a:p>
        </p:txBody>
      </p:sp>
    </p:spTree>
    <p:extLst>
      <p:ext uri="{BB962C8B-B14F-4D97-AF65-F5344CB8AC3E}">
        <p14:creationId xmlns:p14="http://schemas.microsoft.com/office/powerpoint/2010/main" val="33088090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franja_arriba2naranj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75" y="52388"/>
            <a:ext cx="912812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2 Marcador de contenido"/>
          <p:cNvSpPr txBox="1">
            <a:spLocks/>
          </p:cNvSpPr>
          <p:nvPr/>
        </p:nvSpPr>
        <p:spPr>
          <a:xfrm>
            <a:off x="381000" y="908720"/>
            <a:ext cx="8229600" cy="576064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es-ES" sz="4000" dirty="0"/>
              <a:t>Por regla general la caracterización de cada una de estas variables depende del análisis de la variable inmediatamente anterior.  Ello significa que existe un </a:t>
            </a:r>
            <a:r>
              <a:rPr lang="es-ES" sz="4000" b="1" dirty="0"/>
              <a:t>orden lógico </a:t>
            </a:r>
            <a:r>
              <a:rPr lang="es-ES" sz="4000" dirty="0"/>
              <a:t>en la determinación de las variables que integran la Planeación Pedagógica.</a:t>
            </a:r>
            <a:endParaRPr lang="es-CO" sz="4000" dirty="0"/>
          </a:p>
        </p:txBody>
      </p:sp>
    </p:spTree>
    <p:extLst>
      <p:ext uri="{BB962C8B-B14F-4D97-AF65-F5344CB8AC3E}">
        <p14:creationId xmlns:p14="http://schemas.microsoft.com/office/powerpoint/2010/main" val="24224239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franja_arriba2naranj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75" y="52388"/>
            <a:ext cx="912812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2 Marcador de contenido"/>
          <p:cNvSpPr txBox="1">
            <a:spLocks/>
          </p:cNvSpPr>
          <p:nvPr/>
        </p:nvSpPr>
        <p:spPr>
          <a:xfrm>
            <a:off x="381000" y="908720"/>
            <a:ext cx="8229600" cy="576064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es-ES" sz="4000" dirty="0" smtClean="0"/>
              <a:t>Un </a:t>
            </a:r>
            <a:r>
              <a:rPr lang="es-ES" sz="4000" dirty="0"/>
              <a:t>principio lógico que se debe tener en cuenta para la elaboración de la Planeación Pedagógica es la aplicación del principio lógico causa-efecto que se expresa </a:t>
            </a:r>
            <a:r>
              <a:rPr lang="es-ES" sz="4000" dirty="0" smtClean="0"/>
              <a:t>así: Si  </a:t>
            </a:r>
            <a:r>
              <a:rPr lang="es-ES" sz="4000" b="1" dirty="0" smtClean="0">
                <a:solidFill>
                  <a:schemeClr val="accent6">
                    <a:lumMod val="75000"/>
                  </a:schemeClr>
                </a:solidFill>
              </a:rPr>
              <a:t>A</a:t>
            </a:r>
            <a:r>
              <a:rPr lang="es-ES" sz="4000" b="1" dirty="0" smtClean="0">
                <a:sym typeface="Wingdings" pitchFamily="2" charset="2"/>
              </a:rPr>
              <a:t></a:t>
            </a:r>
            <a:r>
              <a:rPr lang="es-ES" sz="4000" b="1" dirty="0" smtClean="0">
                <a:solidFill>
                  <a:schemeClr val="accent6">
                    <a:lumMod val="75000"/>
                  </a:schemeClr>
                </a:solidFill>
              </a:rPr>
              <a:t>B</a:t>
            </a:r>
            <a:r>
              <a:rPr lang="es-ES" sz="4000" dirty="0" smtClean="0"/>
              <a:t>  </a:t>
            </a:r>
            <a:r>
              <a:rPr lang="es-ES" sz="4000" dirty="0"/>
              <a:t>siendo A cualquier columna de la derecha en el formato aludido y B la columna situada inmediatamente a la izquierda</a:t>
            </a:r>
            <a:r>
              <a:rPr lang="es-ES" sz="4000" dirty="0" smtClean="0"/>
              <a:t>. </a:t>
            </a:r>
          </a:p>
          <a:p>
            <a:pPr marL="0" indent="0" algn="just">
              <a:buNone/>
            </a:pPr>
            <a:r>
              <a:rPr lang="es-ES" sz="4000" dirty="0" smtClean="0"/>
              <a:t>(</a:t>
            </a:r>
            <a:r>
              <a:rPr lang="es-ES" sz="2800" dirty="0" smtClean="0"/>
              <a:t>Formato </a:t>
            </a:r>
            <a:r>
              <a:rPr lang="es-ES" sz="2800" b="1" dirty="0">
                <a:hlinkClick r:id="rId3" action="ppaction://hlinkfile"/>
              </a:rPr>
              <a:t>GFPI-F-018</a:t>
            </a:r>
            <a:r>
              <a:rPr lang="es-ES" sz="2800" dirty="0" smtClean="0"/>
              <a:t> </a:t>
            </a:r>
            <a:r>
              <a:rPr lang="es-ES" sz="2800" dirty="0"/>
              <a:t>de Planeación </a:t>
            </a:r>
            <a:r>
              <a:rPr lang="es-ES" sz="2800" dirty="0" smtClean="0"/>
              <a:t>Pedagógica</a:t>
            </a:r>
            <a:r>
              <a:rPr lang="es-ES" sz="4000" dirty="0" smtClean="0"/>
              <a:t>) </a:t>
            </a:r>
            <a:endParaRPr lang="es-CO" sz="4000" dirty="0"/>
          </a:p>
        </p:txBody>
      </p:sp>
    </p:spTree>
    <p:extLst>
      <p:ext uri="{BB962C8B-B14F-4D97-AF65-F5344CB8AC3E}">
        <p14:creationId xmlns:p14="http://schemas.microsoft.com/office/powerpoint/2010/main" val="12853580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franja_arriba2naranj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75" y="52388"/>
            <a:ext cx="912812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2 Marcador de contenido"/>
          <p:cNvSpPr txBox="1">
            <a:spLocks/>
          </p:cNvSpPr>
          <p:nvPr/>
        </p:nvSpPr>
        <p:spPr>
          <a:xfrm>
            <a:off x="381000" y="908720"/>
            <a:ext cx="8229600" cy="576064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es-ES" sz="4000" dirty="0"/>
              <a:t>Desde el punto de vista pedagógico, la variable desde la cual se parte (variable independiente) para la determinación del resto de variables son los </a:t>
            </a:r>
            <a:r>
              <a:rPr lang="es-ES" sz="4000" b="1" i="1" dirty="0">
                <a:solidFill>
                  <a:schemeClr val="accent6">
                    <a:lumMod val="75000"/>
                  </a:schemeClr>
                </a:solidFill>
              </a:rPr>
              <a:t>conjuntos combinados</a:t>
            </a:r>
            <a:r>
              <a:rPr lang="es-ES" sz="4000" b="1" dirty="0">
                <a:solidFill>
                  <a:schemeClr val="accent6">
                    <a:lumMod val="75000"/>
                  </a:schemeClr>
                </a:solidFill>
              </a:rPr>
              <a:t> </a:t>
            </a:r>
            <a:r>
              <a:rPr lang="es-ES" sz="4000" dirty="0"/>
              <a:t>de Resultados de Aprendizaje. </a:t>
            </a:r>
            <a:endParaRPr lang="es-CO" sz="4000" dirty="0"/>
          </a:p>
        </p:txBody>
      </p:sp>
    </p:spTree>
    <p:extLst>
      <p:ext uri="{BB962C8B-B14F-4D97-AF65-F5344CB8AC3E}">
        <p14:creationId xmlns:p14="http://schemas.microsoft.com/office/powerpoint/2010/main" val="312538142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802</TotalTime>
  <Words>2195</Words>
  <Application>Microsoft Office PowerPoint</Application>
  <PresentationFormat>Presentación en pantalla (4:3)</PresentationFormat>
  <Paragraphs>143</Paragraphs>
  <Slides>42</Slides>
  <Notes>0</Notes>
  <HiddenSlides>0</HiddenSlides>
  <MMClips>0</MMClips>
  <ScaleCrop>false</ScaleCrop>
  <HeadingPairs>
    <vt:vector size="4" baseType="variant">
      <vt:variant>
        <vt:lpstr>Tema</vt:lpstr>
      </vt:variant>
      <vt:variant>
        <vt:i4>1</vt:i4>
      </vt:variant>
      <vt:variant>
        <vt:lpstr>Títulos de diapositiva</vt:lpstr>
      </vt:variant>
      <vt:variant>
        <vt:i4>42</vt:i4>
      </vt:variant>
    </vt:vector>
  </HeadingPairs>
  <TitlesOfParts>
    <vt:vector size="43" baseType="lpstr">
      <vt:lpstr>Tema de Office</vt:lpstr>
      <vt:lpstr>Presentación de PowerPoint</vt:lpstr>
      <vt:lpstr>Presentación de PowerPoint</vt:lpstr>
      <vt:lpstr>Objetivo general</vt:lpstr>
      <vt:lpstr>Objetivos específicos:</vt:lpstr>
      <vt:lpstr>ALGORITMO PARA LA PLANEACIÓN PEDAGÓGICA DE LOS PROYECTOS FORMATIVOS</vt:lpstr>
      <vt:lpstr>Variables Pedagógicas</vt:lpstr>
      <vt:lpstr>Presentación de PowerPoint</vt:lpstr>
      <vt:lpstr>Presentación de PowerPoint</vt:lpstr>
      <vt:lpstr>Presentación de PowerPoint</vt:lpstr>
      <vt:lpstr>Presentación de PowerPoint</vt:lpstr>
      <vt:lpstr>Presentación de PowerPoint</vt:lpstr>
      <vt:lpstr>Resultados de aprendizaje Transversales (RAT) </vt:lpstr>
      <vt:lpstr>Resultados de aprendizaje Básicos (RAB) </vt:lpstr>
      <vt:lpstr>Presentación de PowerPoint</vt:lpstr>
      <vt:lpstr>Tiempos</vt:lpstr>
      <vt:lpstr>Tiempos</vt:lpstr>
      <vt:lpstr>SÍNTESIS DEL ALGORITMO PARA LA ELABORACIÓN DE LA PLANEACIÓN PEDAGÓGICA DE LOS PROYECTOS FORMATIVOS</vt:lpstr>
      <vt:lpstr>1. Conformar el equipo ejecutor</vt:lpstr>
      <vt:lpstr>2. Establecer una línea de tiempo </vt:lpstr>
      <vt:lpstr>3. Distribuir todos los Resultados de Aprendizaje de las Competencias Básicas y Transversales </vt:lpstr>
      <vt:lpstr>Criterios para la articulación de los Resultados de Aprendizaje </vt:lpstr>
      <vt:lpstr>Criterios para la articulación de los Resultados de Aprendizaje </vt:lpstr>
      <vt:lpstr>Presentación de PowerPoint</vt:lpstr>
      <vt:lpstr>Presentación de PowerPoint</vt:lpstr>
      <vt:lpstr>Criterios para la articulación de los Resultados de Aprendizaje </vt:lpstr>
      <vt:lpstr>Criterios para la articulación de los Resultados de Aprendizaje </vt:lpstr>
      <vt:lpstr>Criterios para la articulación de los Resultados de Aprendizaje </vt:lpstr>
      <vt:lpstr>Criterios para la articulación de los Resultados de Aprendizaje </vt:lpstr>
      <vt:lpstr>4. Diseño de las Actividades de Aprendizaje</vt:lpstr>
      <vt:lpstr>4. Diseño de las Actividades de Aprendizaje</vt:lpstr>
      <vt:lpstr>4. Diseño de las Actividades de Aprendizaje</vt:lpstr>
      <vt:lpstr>4. Diseño de las Actividades de Aprendizaje</vt:lpstr>
      <vt:lpstr>4. Diseño de las Actividades de Aprendizaje</vt:lpstr>
      <vt:lpstr>4. Diseño de las Actividades de Aprendizaje</vt:lpstr>
      <vt:lpstr>4. Diseño de las Actividades de Aprendizaje</vt:lpstr>
      <vt:lpstr>Presentación de PowerPoint</vt:lpstr>
      <vt:lpstr>Presentación de PowerPoint</vt:lpstr>
      <vt:lpstr>TAXONOMÍA DE BLOOM</vt:lpstr>
      <vt:lpstr>5. Asignar las duraciones a cada una de las Actividades de Aprendizaje</vt:lpstr>
      <vt:lpstr>6. Determinación de las Estrategias Didácticas Activas</vt:lpstr>
      <vt:lpstr>7. Caracterización de los Ambientes de Aprendizaje</vt:lpstr>
      <vt:lpstr>8. Estructurar el plan de evaluación del proceso formativo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dc:creator>
  <cp:lastModifiedBy>usuario</cp:lastModifiedBy>
  <cp:revision>33</cp:revision>
  <dcterms:created xsi:type="dcterms:W3CDTF">2013-07-10T15:48:05Z</dcterms:created>
  <dcterms:modified xsi:type="dcterms:W3CDTF">2015-03-19T02:53:05Z</dcterms:modified>
</cp:coreProperties>
</file>