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5" r:id="rId9"/>
    <p:sldId id="266" r:id="rId10"/>
    <p:sldId id="262" r:id="rId11"/>
    <p:sldId id="267" r:id="rId12"/>
    <p:sldId id="268" r:id="rId13"/>
    <p:sldId id="270"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iana.montoya20@gmail.com" initials="j" lastIdx="2" clrIdx="0">
    <p:extLst>
      <p:ext uri="{19B8F6BF-5375-455C-9EA6-DF929625EA0E}">
        <p15:presenceInfo xmlns="" xmlns:p15="http://schemas.microsoft.com/office/powerpoint/2012/main" userId="67c6fcb66d48f5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78"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00:13:16.755" idx="1">
    <p:pos x="6287" y="1323"/>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08T00:35:46.542" idx="2">
    <p:pos x="10" y="10"/>
    <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11/9/2017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11/9/2017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11/9/2017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9C3FE4-859A-F24E-8B56-8C2D35A67785}"/>
              </a:ext>
            </a:extLst>
          </p:cNvPr>
          <p:cNvSpPr>
            <a:spLocks noGrp="1"/>
          </p:cNvSpPr>
          <p:nvPr>
            <p:ph type="ctrTitle"/>
          </p:nvPr>
        </p:nvSpPr>
        <p:spPr/>
        <p:txBody>
          <a:bodyPr/>
          <a:lstStyle/>
          <a:p>
            <a:r>
              <a:rPr lang="es-ES"/>
              <a:t>Proyecto de Ciencias </a:t>
            </a:r>
            <a:br>
              <a:rPr lang="es-ES"/>
            </a:br>
            <a:endParaRPr lang="es-ES"/>
          </a:p>
        </p:txBody>
      </p:sp>
      <p:sp>
        <p:nvSpPr>
          <p:cNvPr id="3" name="Subtítulo 2">
            <a:extLst>
              <a:ext uri="{FF2B5EF4-FFF2-40B4-BE49-F238E27FC236}">
                <a16:creationId xmlns="" xmlns:a16="http://schemas.microsoft.com/office/drawing/2014/main" id="{14D4E523-5729-3D4A-83FE-3411EAC55245}"/>
              </a:ext>
            </a:extLst>
          </p:cNvPr>
          <p:cNvSpPr>
            <a:spLocks noGrp="1"/>
          </p:cNvSpPr>
          <p:nvPr>
            <p:ph type="subTitle" idx="1"/>
          </p:nvPr>
        </p:nvSpPr>
        <p:spPr/>
        <p:txBody>
          <a:bodyPr/>
          <a:lstStyle/>
          <a:p>
            <a:r>
              <a:rPr lang="es-ES"/>
              <a:t>Juliana Montoya carmona </a:t>
            </a:r>
          </a:p>
          <a:p>
            <a:r>
              <a:rPr lang="es-ES"/>
              <a:t>Estefania Torres restrepo</a:t>
            </a:r>
          </a:p>
        </p:txBody>
      </p:sp>
    </p:spTree>
    <p:extLst>
      <p:ext uri="{BB962C8B-B14F-4D97-AF65-F5344CB8AC3E}">
        <p14:creationId xmlns:p14="http://schemas.microsoft.com/office/powerpoint/2010/main" val="376709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 xmlns:a16="http://schemas.microsoft.com/office/drawing/2014/main" id="{C51134C9-73FB-A948-9F40-FD52A5870655}"/>
              </a:ext>
            </a:extLst>
          </p:cNvPr>
          <p:cNvSpPr>
            <a:spLocks noGrp="1"/>
          </p:cNvSpPr>
          <p:nvPr>
            <p:ph type="title"/>
          </p:nvPr>
        </p:nvSpPr>
        <p:spPr/>
        <p:txBody>
          <a:bodyPr anchor="ctr"/>
          <a:lstStyle/>
          <a:p>
            <a:pPr algn="ctr"/>
            <a:r>
              <a:rPr lang="es-ES" b="1" dirty="0"/>
              <a:t> </a:t>
            </a:r>
            <a:r>
              <a:rPr lang="es-ES" b="1" dirty="0" smtClean="0"/>
              <a:t>CURCUMA, E 100</a:t>
            </a:r>
            <a:endParaRPr lang="es-ES" b="1" dirty="0"/>
          </a:p>
        </p:txBody>
      </p:sp>
      <p:sp>
        <p:nvSpPr>
          <p:cNvPr id="3" name="Marcador de contenido 2">
            <a:extLst>
              <a:ext uri="{FF2B5EF4-FFF2-40B4-BE49-F238E27FC236}">
                <a16:creationId xmlns="" xmlns:a16="http://schemas.microsoft.com/office/drawing/2014/main" id="{9AC4FEF6-5CF1-8044-9B75-DBF82B2BFCBA}"/>
              </a:ext>
            </a:extLst>
          </p:cNvPr>
          <p:cNvSpPr>
            <a:spLocks noGrp="1"/>
          </p:cNvSpPr>
          <p:nvPr>
            <p:ph idx="1"/>
          </p:nvPr>
        </p:nvSpPr>
        <p:spPr/>
        <p:txBody>
          <a:bodyPr/>
          <a:lstStyle/>
          <a:p>
            <a:r>
              <a:rPr lang="es-ES" b="1" dirty="0"/>
              <a:t>¿QUÉ ES? </a:t>
            </a:r>
          </a:p>
          <a:p>
            <a:pPr marL="0" indent="0">
              <a:buNone/>
            </a:pPr>
            <a:r>
              <a:rPr lang="es-ES" dirty="0"/>
              <a:t>ES una de las especias más usadas en la industria de la India como colorante alimentario para el arroz, la carne y diversos platos. También forma parte de las especias que dan color como el curry. Actualmente se comercializa como el </a:t>
            </a:r>
            <a:r>
              <a:rPr lang="es-ES" dirty="0" smtClean="0"/>
              <a:t>aditivo </a:t>
            </a:r>
            <a:r>
              <a:rPr lang="es-ES" dirty="0"/>
              <a:t>alimentario E100 o </a:t>
            </a:r>
            <a:r>
              <a:rPr lang="es-ES" dirty="0" smtClean="0"/>
              <a:t>cúrcuma. </a:t>
            </a:r>
            <a:endParaRPr lang="es-ES" dirty="0"/>
          </a:p>
          <a:p>
            <a:pPr marL="0" indent="0">
              <a:buNone/>
            </a:pPr>
            <a:endParaRPr lang="es-ES" dirty="0"/>
          </a:p>
          <a:p>
            <a:pPr marL="0" indent="0">
              <a:buNone/>
            </a:pPr>
            <a:r>
              <a:rPr lang="es-ES" b="1" dirty="0"/>
              <a:t>FÓRMULA QUIMICA: </a:t>
            </a:r>
          </a:p>
          <a:p>
            <a:pPr marL="0" indent="0">
              <a:buNone/>
            </a:pPr>
            <a:r>
              <a:rPr lang="es-ES" dirty="0"/>
              <a:t>C21H20O6</a:t>
            </a:r>
          </a:p>
        </p:txBody>
      </p:sp>
      <p:pic>
        <p:nvPicPr>
          <p:cNvPr id="4098" name="Picture 2" descr="Curcumin structure (ket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752" y="4495800"/>
            <a:ext cx="557923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7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DA18B1-4B3D-DB45-A31C-C8F65AE8E7DF}"/>
              </a:ext>
            </a:extLst>
          </p:cNvPr>
          <p:cNvSpPr>
            <a:spLocks noGrp="1"/>
          </p:cNvSpPr>
          <p:nvPr>
            <p:ph type="title"/>
          </p:nvPr>
        </p:nvSpPr>
        <p:spPr/>
        <p:txBody>
          <a:bodyPr/>
          <a:lstStyle/>
          <a:p>
            <a:pPr algn="ctr"/>
            <a:r>
              <a:rPr lang="es-ES" b="1" dirty="0"/>
              <a:t>¿</a:t>
            </a:r>
            <a:r>
              <a:rPr lang="es-ES" b="1" dirty="0" smtClean="0"/>
              <a:t>PARA </a:t>
            </a:r>
            <a:r>
              <a:rPr lang="es-ES" b="1" dirty="0"/>
              <a:t>QUÉ  SIRVE? </a:t>
            </a:r>
          </a:p>
        </p:txBody>
      </p:sp>
      <p:sp>
        <p:nvSpPr>
          <p:cNvPr id="3" name="Marcador de contenido 2">
            <a:extLst>
              <a:ext uri="{FF2B5EF4-FFF2-40B4-BE49-F238E27FC236}">
                <a16:creationId xmlns="" xmlns:a16="http://schemas.microsoft.com/office/drawing/2014/main" id="{FAEE8DC3-3B99-0043-B67C-E32CD8A4ECD0}"/>
              </a:ext>
            </a:extLst>
          </p:cNvPr>
          <p:cNvSpPr>
            <a:spLocks noGrp="1"/>
          </p:cNvSpPr>
          <p:nvPr>
            <p:ph idx="1"/>
          </p:nvPr>
        </p:nvSpPr>
        <p:spPr>
          <a:xfrm>
            <a:off x="1154955" y="2603500"/>
            <a:ext cx="3798046" cy="3416300"/>
          </a:xfrm>
        </p:spPr>
        <p:txBody>
          <a:bodyPr anchor="ctr"/>
          <a:lstStyle/>
          <a:p>
            <a:pPr marL="0" indent="0" algn="just">
              <a:buNone/>
            </a:pPr>
            <a:r>
              <a:rPr lang="es-ES" dirty="0"/>
              <a:t>Sus componentes pueden ayudarnos a prevenir desde enfermedades cardíacas ya que reduce el colesterol, hasta trastornos depresivos, ya que este mejora el estado de ánimo al ser consumido.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8399">
            <a:off x="8159472" y="2550844"/>
            <a:ext cx="3980182" cy="2512313"/>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4639">
            <a:off x="5274911" y="3576645"/>
            <a:ext cx="3801340" cy="2521183"/>
          </a:xfrm>
          <a:prstGeom prst="rect">
            <a:avLst/>
          </a:prstGeom>
        </p:spPr>
      </p:pic>
    </p:spTree>
    <p:extLst>
      <p:ext uri="{BB962C8B-B14F-4D97-AF65-F5344CB8AC3E}">
        <p14:creationId xmlns:p14="http://schemas.microsoft.com/office/powerpoint/2010/main" val="128873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9C97B0-8CC8-804B-92C1-27A2D9698547}"/>
              </a:ext>
            </a:extLst>
          </p:cNvPr>
          <p:cNvSpPr>
            <a:spLocks noGrp="1"/>
          </p:cNvSpPr>
          <p:nvPr>
            <p:ph type="title"/>
          </p:nvPr>
        </p:nvSpPr>
        <p:spPr/>
        <p:txBody>
          <a:bodyPr/>
          <a:lstStyle/>
          <a:p>
            <a:pPr algn="ctr"/>
            <a:r>
              <a:rPr lang="es-ES" b="1"/>
              <a:t>Contiene muchas ventajas: </a:t>
            </a:r>
          </a:p>
        </p:txBody>
      </p:sp>
      <p:sp>
        <p:nvSpPr>
          <p:cNvPr id="3" name="Marcador de contenido 2">
            <a:extLst>
              <a:ext uri="{FF2B5EF4-FFF2-40B4-BE49-F238E27FC236}">
                <a16:creationId xmlns="" xmlns:a16="http://schemas.microsoft.com/office/drawing/2014/main" id="{4A23886F-15FC-1D43-9B8B-893DB8C7CF52}"/>
              </a:ext>
            </a:extLst>
          </p:cNvPr>
          <p:cNvSpPr>
            <a:spLocks noGrp="1"/>
          </p:cNvSpPr>
          <p:nvPr>
            <p:ph idx="1"/>
          </p:nvPr>
        </p:nvSpPr>
        <p:spPr/>
        <p:txBody>
          <a:bodyPr/>
          <a:lstStyle/>
          <a:p>
            <a:r>
              <a:rPr lang="es-ES"/>
              <a:t>Anti cáncer </a:t>
            </a:r>
          </a:p>
          <a:p>
            <a:r>
              <a:rPr lang="es-ES"/>
              <a:t>Ayuda contra la artritis</a:t>
            </a:r>
          </a:p>
          <a:p>
            <a:r>
              <a:rPr lang="es-ES"/>
              <a:t>Disminuye la hinchazón estomacal </a:t>
            </a:r>
          </a:p>
          <a:p>
            <a:r>
              <a:rPr lang="es-ES"/>
              <a:t>Ayuda al hígado </a:t>
            </a:r>
          </a:p>
          <a:p>
            <a:r>
              <a:rPr lang="es-ES"/>
              <a:t>Reduce el azúcar en la sangre </a:t>
            </a:r>
          </a:p>
          <a:p>
            <a:r>
              <a:rPr lang="es-ES"/>
              <a:t>Disminuye marcas de acné</a:t>
            </a:r>
          </a:p>
          <a:p>
            <a:r>
              <a:rPr lang="es-ES"/>
              <a:t>Reduce las ojeras</a:t>
            </a:r>
          </a:p>
          <a:p>
            <a:r>
              <a:rPr lang="es-ES"/>
              <a:t>Limpia tu piel y mantiene su elasticidad. </a:t>
            </a:r>
          </a:p>
        </p:txBody>
      </p:sp>
    </p:spTree>
    <p:extLst>
      <p:ext uri="{BB962C8B-B14F-4D97-AF65-F5344CB8AC3E}">
        <p14:creationId xmlns:p14="http://schemas.microsoft.com/office/powerpoint/2010/main" val="116896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t>PREGUNTA PROBLEMATIZADORA</a:t>
            </a:r>
            <a:endParaRPr lang="es-CO" b="1" dirty="0"/>
          </a:p>
        </p:txBody>
      </p:sp>
      <p:sp>
        <p:nvSpPr>
          <p:cNvPr id="3" name="2 Marcador de contenido"/>
          <p:cNvSpPr>
            <a:spLocks noGrp="1"/>
          </p:cNvSpPr>
          <p:nvPr>
            <p:ph idx="1"/>
          </p:nvPr>
        </p:nvSpPr>
        <p:spPr/>
        <p:txBody>
          <a:bodyPr>
            <a:normAutofit lnSpcReduction="10000"/>
          </a:bodyPr>
          <a:lstStyle/>
          <a:p>
            <a:pPr algn="ctr"/>
            <a:r>
              <a:rPr lang="es-CO" sz="4800" b="1" dirty="0" smtClean="0">
                <a:latin typeface="Bernard MT Condensed" pitchFamily="18" charset="0"/>
              </a:rPr>
              <a:t>¿ no existe una dosis mínima en que todos los adictivos  resulten inocuos ?</a:t>
            </a:r>
          </a:p>
          <a:p>
            <a:pPr marL="0" indent="0" algn="ctr">
              <a:buNone/>
            </a:pPr>
            <a:endParaRPr lang="es-CO" sz="4800" b="1" dirty="0" smtClean="0">
              <a:latin typeface="Bernard MT Condensed" pitchFamily="18" charset="0"/>
            </a:endParaRPr>
          </a:p>
          <a:p>
            <a:r>
              <a:rPr lang="es-CO" sz="1400" b="1" dirty="0" smtClean="0">
                <a:latin typeface="Aharoni" pitchFamily="2" charset="-79"/>
                <a:cs typeface="Aharoni" pitchFamily="2" charset="-79"/>
              </a:rPr>
              <a:t>INOCUOS: que no hacen daño. </a:t>
            </a:r>
          </a:p>
        </p:txBody>
      </p:sp>
    </p:spTree>
    <p:extLst>
      <p:ext uri="{BB962C8B-B14F-4D97-AF65-F5344CB8AC3E}">
        <p14:creationId xmlns:p14="http://schemas.microsoft.com/office/powerpoint/2010/main" val="336062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9C97B0-8CC8-804B-92C1-27A2D9698547}"/>
              </a:ext>
            </a:extLst>
          </p:cNvPr>
          <p:cNvSpPr>
            <a:spLocks noGrp="1"/>
          </p:cNvSpPr>
          <p:nvPr>
            <p:ph type="title"/>
          </p:nvPr>
        </p:nvSpPr>
        <p:spPr/>
        <p:txBody>
          <a:bodyPr/>
          <a:lstStyle/>
          <a:p>
            <a:pPr algn="ctr"/>
            <a:r>
              <a:rPr lang="es-ES" b="1" dirty="0" smtClean="0"/>
              <a:t>Conclusiones</a:t>
            </a:r>
            <a:endParaRPr lang="es-ES" b="1" dirty="0"/>
          </a:p>
        </p:txBody>
      </p:sp>
      <p:sp>
        <p:nvSpPr>
          <p:cNvPr id="3" name="Marcador de contenido 2">
            <a:extLst>
              <a:ext uri="{FF2B5EF4-FFF2-40B4-BE49-F238E27FC236}">
                <a16:creationId xmlns="" xmlns:a16="http://schemas.microsoft.com/office/drawing/2014/main" id="{4A23886F-15FC-1D43-9B8B-893DB8C7CF52}"/>
              </a:ext>
            </a:extLst>
          </p:cNvPr>
          <p:cNvSpPr>
            <a:spLocks noGrp="1"/>
          </p:cNvSpPr>
          <p:nvPr>
            <p:ph idx="1"/>
          </p:nvPr>
        </p:nvSpPr>
        <p:spPr/>
        <p:txBody>
          <a:bodyPr/>
          <a:lstStyle/>
          <a:p>
            <a:r>
              <a:rPr lang="es-ES" dirty="0" smtClean="0"/>
              <a:t> </a:t>
            </a:r>
            <a:r>
              <a:rPr lang="es-ES" dirty="0" smtClean="0"/>
              <a:t>en conclusión</a:t>
            </a:r>
            <a:r>
              <a:rPr lang="es-ES" dirty="0" smtClean="0"/>
              <a:t>, ya que estas sustancias las contienen muchos alimentos de consumo de la vida diaria del ser humano, como bien sabemos todo en exceso es perjudicial, así que lo mas viable por salud  y bienestar es moderar el consumo de los alimentos con estas sustancias, ya que si no es así posiblemente a largo plazo no  se generen cosas positivas para nuestra salud, si medimos el consumo de estos alimentos con este tipo de sustancias es posible que no hayan peligros mayores. Bien se sabe que tanto la sal como el azúcar son necesarios en la vida diaria para la mejoría, sabor y gusto de los alimentos del consumo diario. </a:t>
            </a:r>
            <a:endParaRPr lang="es-ES" dirty="0"/>
          </a:p>
        </p:txBody>
      </p:sp>
    </p:spTree>
    <p:extLst>
      <p:ext uri="{BB962C8B-B14F-4D97-AF65-F5344CB8AC3E}">
        <p14:creationId xmlns:p14="http://schemas.microsoft.com/office/powerpoint/2010/main" val="44211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A6B2349-9408-B940-959A-19FFF1975128}"/>
              </a:ext>
            </a:extLst>
          </p:cNvPr>
          <p:cNvSpPr>
            <a:spLocks noGrp="1"/>
          </p:cNvSpPr>
          <p:nvPr>
            <p:ph type="title"/>
          </p:nvPr>
        </p:nvSpPr>
        <p:spPr>
          <a:xfrm>
            <a:off x="535594" y="929566"/>
            <a:ext cx="8761413" cy="706964"/>
          </a:xfrm>
        </p:spPr>
        <p:txBody>
          <a:bodyPr/>
          <a:lstStyle/>
          <a:p>
            <a:pPr algn="ctr"/>
            <a:r>
              <a:rPr lang="es-ES" b="1" dirty="0"/>
              <a:t>Glutamato </a:t>
            </a:r>
            <a:r>
              <a:rPr lang="es-ES" b="1" dirty="0" smtClean="0"/>
              <a:t>Monosódico (GMS) E 621</a:t>
            </a:r>
            <a:endParaRPr lang="es-ES" b="1" dirty="0"/>
          </a:p>
        </p:txBody>
      </p:sp>
      <p:sp>
        <p:nvSpPr>
          <p:cNvPr id="3" name="Marcador de contenido 2">
            <a:extLst>
              <a:ext uri="{FF2B5EF4-FFF2-40B4-BE49-F238E27FC236}">
                <a16:creationId xmlns="" xmlns:a16="http://schemas.microsoft.com/office/drawing/2014/main" id="{5191DAFE-37FE-9E4A-A42A-08385F6842D9}"/>
              </a:ext>
            </a:extLst>
          </p:cNvPr>
          <p:cNvSpPr>
            <a:spLocks noGrp="1"/>
          </p:cNvSpPr>
          <p:nvPr>
            <p:ph idx="1"/>
          </p:nvPr>
        </p:nvSpPr>
        <p:spPr>
          <a:xfrm>
            <a:off x="1013498" y="2646354"/>
            <a:ext cx="10942020" cy="3641083"/>
          </a:xfrm>
        </p:spPr>
        <p:txBody>
          <a:bodyPr>
            <a:normAutofit fontScale="85000" lnSpcReduction="20000"/>
          </a:bodyPr>
          <a:lstStyle/>
          <a:p>
            <a:r>
              <a:rPr lang="es-ES" b="1" dirty="0"/>
              <a:t>¿QUE ES?</a:t>
            </a:r>
          </a:p>
          <a:p>
            <a:pPr marL="0" indent="0">
              <a:buNone/>
            </a:pPr>
            <a:r>
              <a:rPr lang="es-ES" b="1" dirty="0"/>
              <a:t> </a:t>
            </a:r>
            <a:r>
              <a:rPr lang="es-ES" dirty="0"/>
              <a:t>Es una sal utilizada </a:t>
            </a:r>
            <a:r>
              <a:rPr lang="es-ES" dirty="0" smtClean="0"/>
              <a:t>como potenciador </a:t>
            </a:r>
            <a:r>
              <a:rPr lang="es-ES" dirty="0"/>
              <a:t>del sabor en muchos alimentos, hace que las carnes y comidas procesadas sepan más frescas y le quita el sabor metálico a los enlatados. </a:t>
            </a:r>
          </a:p>
          <a:p>
            <a:pPr marL="0" indent="0">
              <a:buNone/>
            </a:pPr>
            <a:r>
              <a:rPr lang="es-ES" b="1" dirty="0"/>
              <a:t>Fórmula </a:t>
            </a:r>
            <a:r>
              <a:rPr lang="es-ES" b="1" dirty="0" smtClean="0"/>
              <a:t>Química: </a:t>
            </a:r>
            <a:endParaRPr lang="es-ES" b="1" dirty="0"/>
          </a:p>
          <a:p>
            <a:pPr marL="0" indent="0">
              <a:buNone/>
            </a:pPr>
            <a:r>
              <a:rPr lang="es-ES" dirty="0"/>
              <a:t>C5H8No4Na </a:t>
            </a: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a:p>
          <a:p>
            <a:pPr marL="0" indent="0">
              <a:buNone/>
            </a:pPr>
            <a:r>
              <a:rPr lang="es-ES" b="1" dirty="0" smtClean="0"/>
              <a:t>Clasificación: </a:t>
            </a:r>
            <a:r>
              <a:rPr lang="es-ES" dirty="0" smtClean="0"/>
              <a:t>aminoácido. </a:t>
            </a:r>
          </a:p>
          <a:p>
            <a:pPr marL="0" indent="0">
              <a:buNone/>
            </a:pPr>
            <a:r>
              <a:rPr lang="es-ES" b="1" dirty="0" smtClean="0"/>
              <a:t>NOTA: </a:t>
            </a:r>
            <a:r>
              <a:rPr lang="es-ES" dirty="0" smtClean="0"/>
              <a:t>Es adictivo y algunos alimentos que lo contienen son: la salsa de tomate, pescado, soya, los concentrados de carne, los </a:t>
            </a:r>
            <a:r>
              <a:rPr lang="es-ES" dirty="0" err="1" smtClean="0"/>
              <a:t>snacks</a:t>
            </a:r>
            <a:r>
              <a:rPr lang="es-ES" dirty="0" smtClean="0"/>
              <a:t>, el té verde, los calamares salados, el maíz, jamón, las sardinas, etcétera. </a:t>
            </a:r>
            <a:endParaRPr lang="es-ES" b="1" dirty="0" smtClean="0"/>
          </a:p>
          <a:p>
            <a:pPr marL="0" indent="0">
              <a:buNone/>
            </a:pP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285699"/>
            <a:ext cx="2453185" cy="2044321"/>
          </a:xfrm>
          <a:prstGeom prst="rect">
            <a:avLst/>
          </a:prstGeom>
        </p:spPr>
      </p:pic>
    </p:spTree>
    <p:extLst>
      <p:ext uri="{BB962C8B-B14F-4D97-AF65-F5344CB8AC3E}">
        <p14:creationId xmlns:p14="http://schemas.microsoft.com/office/powerpoint/2010/main" val="377379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C2A3865-ECF9-554D-AAE1-790246D86340}"/>
              </a:ext>
            </a:extLst>
          </p:cNvPr>
          <p:cNvSpPr>
            <a:spLocks noGrp="1"/>
          </p:cNvSpPr>
          <p:nvPr>
            <p:ph type="title"/>
          </p:nvPr>
        </p:nvSpPr>
        <p:spPr/>
        <p:txBody>
          <a:bodyPr/>
          <a:lstStyle/>
          <a:p>
            <a:pPr algn="ctr"/>
            <a:r>
              <a:rPr lang="es-ES" b="1" dirty="0"/>
              <a:t>¿Por Qué Debemos Evitarlo? </a:t>
            </a:r>
          </a:p>
        </p:txBody>
      </p:sp>
      <p:sp>
        <p:nvSpPr>
          <p:cNvPr id="3" name="Marcador de contenido 2">
            <a:extLst>
              <a:ext uri="{FF2B5EF4-FFF2-40B4-BE49-F238E27FC236}">
                <a16:creationId xmlns="" xmlns:a16="http://schemas.microsoft.com/office/drawing/2014/main" id="{20CE3A41-719E-1847-8878-EB9B7C3F1D3E}"/>
              </a:ext>
            </a:extLst>
          </p:cNvPr>
          <p:cNvSpPr>
            <a:spLocks noGrp="1"/>
          </p:cNvSpPr>
          <p:nvPr>
            <p:ph idx="1"/>
          </p:nvPr>
        </p:nvSpPr>
        <p:spPr>
          <a:xfrm>
            <a:off x="381000" y="2514600"/>
            <a:ext cx="5093445" cy="3416300"/>
          </a:xfrm>
        </p:spPr>
        <p:txBody>
          <a:bodyPr anchor="ctr"/>
          <a:lstStyle/>
          <a:p>
            <a:pPr algn="ctr"/>
            <a:r>
              <a:rPr lang="es-ES" dirty="0"/>
              <a:t>Ya que es una </a:t>
            </a:r>
            <a:r>
              <a:rPr lang="es-ES" dirty="0" err="1"/>
              <a:t>neurotoxina</a:t>
            </a:r>
            <a:r>
              <a:rPr lang="es-ES" dirty="0"/>
              <a:t> daña el sistema nervioso y sobre- estimula las neuronas llevándolas a un estado de agotamiento, hace que los niveles de glutamato en la sangre sean más altos de lo que deberían ser, y produce malestares físicos como migraña, espasmos musculares, náuseas,  alergias, ataques epilépticos,  irregularidad cardíaca, entre otros.  </a:t>
            </a:r>
          </a:p>
        </p:txBody>
      </p:sp>
      <p:pic>
        <p:nvPicPr>
          <p:cNvPr id="1028" name="Picture 4" descr="Resultado de imagen para glutamato monosodico ingredie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2860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glutamato monosodico ingredi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36" y="446722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Resultado de imagen para glutamato monosodico ingredientes fritolay peps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10" descr="Resultado de imagen para glutamato monosodico ingredientes fritolay peps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30" y="2881312"/>
            <a:ext cx="2378869" cy="3171825"/>
          </a:xfrm>
          <a:prstGeom prst="rect">
            <a:avLst/>
          </a:prstGeom>
        </p:spPr>
      </p:pic>
      <p:sp>
        <p:nvSpPr>
          <p:cNvPr id="8" name="AutoShape 12" descr="Resultado de imagen para glutamato monosodico ingredientes fritolay pepsico dori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213" y="4468361"/>
            <a:ext cx="1611145" cy="2209800"/>
          </a:xfrm>
          <a:prstGeom prst="rect">
            <a:avLst/>
          </a:prstGeom>
        </p:spPr>
      </p:pic>
    </p:spTree>
    <p:extLst>
      <p:ext uri="{BB962C8B-B14F-4D97-AF65-F5344CB8AC3E}">
        <p14:creationId xmlns:p14="http://schemas.microsoft.com/office/powerpoint/2010/main" val="294727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65509E5B-9918-0D46-B7DC-A25560A2D725}"/>
              </a:ext>
            </a:extLst>
          </p:cNvPr>
          <p:cNvSpPr>
            <a:spLocks noGrp="1"/>
          </p:cNvSpPr>
          <p:nvPr>
            <p:ph type="body" idx="1"/>
          </p:nvPr>
        </p:nvSpPr>
        <p:spPr>
          <a:xfrm rot="10800000" flipV="1">
            <a:off x="1154954" y="670347"/>
            <a:ext cx="4825157" cy="1871530"/>
          </a:xfrm>
        </p:spPr>
        <p:txBody>
          <a:bodyPr anchor="ctr"/>
          <a:lstStyle/>
          <a:p>
            <a:pPr algn="ctr"/>
            <a:r>
              <a:rPr lang="es-ES" b="1"/>
              <a:t>VENTAJAS</a:t>
            </a:r>
          </a:p>
        </p:txBody>
      </p:sp>
      <p:sp>
        <p:nvSpPr>
          <p:cNvPr id="3" name="Marcador de contenido 2">
            <a:extLst>
              <a:ext uri="{FF2B5EF4-FFF2-40B4-BE49-F238E27FC236}">
                <a16:creationId xmlns="" xmlns:a16="http://schemas.microsoft.com/office/drawing/2014/main" id="{82771C5E-8CF7-004A-939C-F2D4040DC90F}"/>
              </a:ext>
            </a:extLst>
          </p:cNvPr>
          <p:cNvSpPr>
            <a:spLocks noGrp="1"/>
          </p:cNvSpPr>
          <p:nvPr>
            <p:ph sz="half" idx="2"/>
          </p:nvPr>
        </p:nvSpPr>
        <p:spPr>
          <a:xfrm>
            <a:off x="1154954" y="2335181"/>
            <a:ext cx="4825158" cy="2840039"/>
          </a:xfrm>
        </p:spPr>
        <p:txBody>
          <a:bodyPr/>
          <a:lstStyle/>
          <a:p>
            <a:r>
              <a:rPr lang="es-ES"/>
              <a:t>Reconocido como “ el quinto sabor” </a:t>
            </a:r>
          </a:p>
          <a:p>
            <a:r>
              <a:rPr lang="es-ES"/>
              <a:t>Es un exaltado del sabor</a:t>
            </a:r>
          </a:p>
          <a:p>
            <a:r>
              <a:rPr lang="es-ES"/>
              <a:t>Armoniza y mejora sabores si se consume  adecuadamente </a:t>
            </a:r>
          </a:p>
          <a:p>
            <a:r>
              <a:rPr lang="es-ES"/>
              <a:t>Favorece la aparición de células cancerígenas </a:t>
            </a:r>
          </a:p>
        </p:txBody>
      </p:sp>
      <p:sp>
        <p:nvSpPr>
          <p:cNvPr id="7" name="Marcador de texto 6">
            <a:extLst>
              <a:ext uri="{FF2B5EF4-FFF2-40B4-BE49-F238E27FC236}">
                <a16:creationId xmlns="" xmlns:a16="http://schemas.microsoft.com/office/drawing/2014/main" id="{25761434-FF6F-BB46-A03D-E4AA66A6E50F}"/>
              </a:ext>
            </a:extLst>
          </p:cNvPr>
          <p:cNvSpPr>
            <a:spLocks noGrp="1"/>
          </p:cNvSpPr>
          <p:nvPr>
            <p:ph type="body" sz="quarter" idx="3"/>
          </p:nvPr>
        </p:nvSpPr>
        <p:spPr>
          <a:xfrm rot="10800000" flipV="1">
            <a:off x="5980111" y="1158326"/>
            <a:ext cx="4825159" cy="895569"/>
          </a:xfrm>
        </p:spPr>
        <p:txBody>
          <a:bodyPr anchor="ctr"/>
          <a:lstStyle/>
          <a:p>
            <a:pPr algn="ctr"/>
            <a:r>
              <a:rPr lang="es-ES" b="1"/>
              <a:t>DESVENTAJS</a:t>
            </a:r>
          </a:p>
        </p:txBody>
      </p:sp>
      <p:sp>
        <p:nvSpPr>
          <p:cNvPr id="9" name="Marcador de contenido 8">
            <a:extLst>
              <a:ext uri="{FF2B5EF4-FFF2-40B4-BE49-F238E27FC236}">
                <a16:creationId xmlns="" xmlns:a16="http://schemas.microsoft.com/office/drawing/2014/main" id="{7A7DB855-12F4-5540-BBEC-210C3F971EF5}"/>
              </a:ext>
            </a:extLst>
          </p:cNvPr>
          <p:cNvSpPr>
            <a:spLocks noGrp="1"/>
          </p:cNvSpPr>
          <p:nvPr>
            <p:ph sz="quarter" idx="4"/>
          </p:nvPr>
        </p:nvSpPr>
        <p:spPr>
          <a:xfrm>
            <a:off x="6358859" y="2335180"/>
            <a:ext cx="4825159" cy="2840039"/>
          </a:xfrm>
        </p:spPr>
        <p:txBody>
          <a:bodyPr/>
          <a:lstStyle/>
          <a:p>
            <a:r>
              <a:rPr lang="es-ES"/>
              <a:t>Que es adictivo </a:t>
            </a:r>
          </a:p>
          <a:p>
            <a:r>
              <a:rPr lang="es-ES"/>
              <a:t>Puede generar: </a:t>
            </a:r>
          </a:p>
          <a:p>
            <a:r>
              <a:rPr lang="es-ES"/>
              <a:t>Visión borrosa </a:t>
            </a:r>
          </a:p>
          <a:p>
            <a:r>
              <a:rPr lang="es-ES"/>
              <a:t>Taquicardia </a:t>
            </a:r>
          </a:p>
          <a:p>
            <a:r>
              <a:rPr lang="es-ES"/>
              <a:t>Irritación en los ojos</a:t>
            </a:r>
          </a:p>
          <a:p>
            <a:r>
              <a:rPr lang="es-ES"/>
              <a:t>Depresión </a:t>
            </a:r>
          </a:p>
        </p:txBody>
      </p:sp>
      <p:sp>
        <p:nvSpPr>
          <p:cNvPr id="12" name="CuadroTexto 11">
            <a:extLst>
              <a:ext uri="{FF2B5EF4-FFF2-40B4-BE49-F238E27FC236}">
                <a16:creationId xmlns="" xmlns:a16="http://schemas.microsoft.com/office/drawing/2014/main" id="{37F1F1F2-1013-A44F-B8D9-DDD552066593}"/>
              </a:ext>
            </a:extLst>
          </p:cNvPr>
          <p:cNvSpPr txBox="1"/>
          <p:nvPr/>
        </p:nvSpPr>
        <p:spPr>
          <a:xfrm rot="10800000" flipV="1">
            <a:off x="2552512" y="5727104"/>
            <a:ext cx="7019409" cy="646331"/>
          </a:xfrm>
          <a:prstGeom prst="rect">
            <a:avLst/>
          </a:prstGeom>
          <a:noFill/>
        </p:spPr>
        <p:txBody>
          <a:bodyPr wrap="square" rtlCol="0" anchor="ctr">
            <a:spAutoFit/>
          </a:bodyPr>
          <a:lstStyle/>
          <a:p>
            <a:pPr algn="ctr"/>
            <a:r>
              <a:rPr lang="es-ES" b="1"/>
              <a:t>NOTA: </a:t>
            </a:r>
            <a:r>
              <a:rPr lang="es-ES"/>
              <a:t>hay fuentes que afirman que causa  un efecto tóxico en las células nerviosas. </a:t>
            </a:r>
            <a:endParaRPr lang="es-ES" b="1"/>
          </a:p>
        </p:txBody>
      </p:sp>
    </p:spTree>
    <p:extLst>
      <p:ext uri="{BB962C8B-B14F-4D97-AF65-F5344CB8AC3E}">
        <p14:creationId xmlns:p14="http://schemas.microsoft.com/office/powerpoint/2010/main" val="312083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8BE71F-BD90-C145-A85F-AF3490700FAD}"/>
              </a:ext>
            </a:extLst>
          </p:cNvPr>
          <p:cNvSpPr>
            <a:spLocks noGrp="1"/>
          </p:cNvSpPr>
          <p:nvPr>
            <p:ph type="title"/>
          </p:nvPr>
        </p:nvSpPr>
        <p:spPr/>
        <p:txBody>
          <a:bodyPr/>
          <a:lstStyle/>
          <a:p>
            <a:pPr algn="ctr"/>
            <a:r>
              <a:rPr lang="es-ES" b="1" dirty="0" smtClean="0"/>
              <a:t>ASPARTAMO - E 591</a:t>
            </a:r>
            <a:endParaRPr lang="es-ES" b="1" dirty="0"/>
          </a:p>
        </p:txBody>
      </p:sp>
      <p:sp>
        <p:nvSpPr>
          <p:cNvPr id="4" name="Marcador de contenido 3">
            <a:extLst>
              <a:ext uri="{FF2B5EF4-FFF2-40B4-BE49-F238E27FC236}">
                <a16:creationId xmlns="" xmlns:a16="http://schemas.microsoft.com/office/drawing/2014/main" id="{EF5D0CA4-1A05-EC41-BC1A-17FB9D913D27}"/>
              </a:ext>
            </a:extLst>
          </p:cNvPr>
          <p:cNvSpPr>
            <a:spLocks noGrp="1"/>
          </p:cNvSpPr>
          <p:nvPr>
            <p:ph idx="1"/>
          </p:nvPr>
        </p:nvSpPr>
        <p:spPr/>
        <p:txBody>
          <a:bodyPr>
            <a:normAutofit fontScale="92500" lnSpcReduction="10000"/>
          </a:bodyPr>
          <a:lstStyle/>
          <a:p>
            <a:r>
              <a:rPr lang="es-ES" b="1" dirty="0"/>
              <a:t>¿QUÉ  ES?  </a:t>
            </a:r>
          </a:p>
          <a:p>
            <a:pPr marL="0" indent="0">
              <a:buNone/>
            </a:pPr>
            <a:r>
              <a:rPr lang="es-ES" dirty="0"/>
              <a:t>Es un edulcorante </a:t>
            </a:r>
            <a:r>
              <a:rPr lang="es-ES" dirty="0" smtClean="0"/>
              <a:t>o endulzante sin calorías, </a:t>
            </a:r>
            <a:r>
              <a:rPr lang="es-ES" dirty="0"/>
              <a:t>se utiliza </a:t>
            </a:r>
            <a:r>
              <a:rPr lang="es-ES" dirty="0" smtClean="0"/>
              <a:t>en </a:t>
            </a:r>
            <a:r>
              <a:rPr lang="es-ES" dirty="0"/>
              <a:t>alimentos y bebidas en muchos países del mundo. Es aproximadamente 200 veces más dulce que el azúcar.  </a:t>
            </a:r>
          </a:p>
          <a:p>
            <a:pPr marL="0" indent="0">
              <a:buNone/>
            </a:pPr>
            <a:endParaRPr lang="es-ES" b="1" dirty="0"/>
          </a:p>
          <a:p>
            <a:pPr marL="0" indent="0">
              <a:buNone/>
            </a:pPr>
            <a:r>
              <a:rPr lang="es-ES" b="1" dirty="0"/>
              <a:t>FÓRMULA QUIMICA: </a:t>
            </a:r>
          </a:p>
          <a:p>
            <a:pPr marL="0" indent="0">
              <a:buNone/>
            </a:pPr>
            <a:r>
              <a:rPr lang="es-ES" dirty="0" smtClean="0"/>
              <a:t>C14H18N2O5</a:t>
            </a:r>
          </a:p>
          <a:p>
            <a:pPr marL="0" indent="0">
              <a:buNone/>
            </a:pPr>
            <a:endParaRPr lang="es-ES" dirty="0"/>
          </a:p>
          <a:p>
            <a:pPr marL="0" indent="0">
              <a:buNone/>
            </a:pPr>
            <a:endParaRPr lang="es-ES" dirty="0"/>
          </a:p>
          <a:p>
            <a:pPr marL="0" indent="0">
              <a:buNone/>
            </a:pPr>
            <a:r>
              <a:rPr lang="es-ES" dirty="0"/>
              <a:t>Muy poco soluble en agua, 294,3 g/mol</a:t>
            </a:r>
            <a:r>
              <a:rPr lang="es-ES" b="1" dirty="0"/>
              <a:t> </a:t>
            </a:r>
          </a:p>
        </p:txBody>
      </p:sp>
      <p:sp>
        <p:nvSpPr>
          <p:cNvPr id="3" name="AutoShape 2" descr="Resultado de imagen para asparta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733800"/>
            <a:ext cx="3664263" cy="2438400"/>
          </a:xfrm>
          <a:prstGeom prst="rect">
            <a:avLst/>
          </a:prstGeom>
        </p:spPr>
      </p:pic>
    </p:spTree>
    <p:extLst>
      <p:ext uri="{BB962C8B-B14F-4D97-AF65-F5344CB8AC3E}">
        <p14:creationId xmlns:p14="http://schemas.microsoft.com/office/powerpoint/2010/main" val="300259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7C9D00-7D84-064C-8041-781F6E1D5753}"/>
              </a:ext>
            </a:extLst>
          </p:cNvPr>
          <p:cNvSpPr>
            <a:spLocks noGrp="1"/>
          </p:cNvSpPr>
          <p:nvPr>
            <p:ph type="title"/>
          </p:nvPr>
        </p:nvSpPr>
        <p:spPr/>
        <p:txBody>
          <a:bodyPr anchor="ctr"/>
          <a:lstStyle/>
          <a:p>
            <a:pPr algn="ctr"/>
            <a:r>
              <a:rPr lang="es-ES" b="1" dirty="0"/>
              <a:t>¿Para Que </a:t>
            </a:r>
            <a:r>
              <a:rPr lang="es-ES" b="1" dirty="0" smtClean="0"/>
              <a:t>Sirve?  </a:t>
            </a:r>
            <a:endParaRPr lang="es-ES" b="1" dirty="0"/>
          </a:p>
        </p:txBody>
      </p:sp>
      <p:sp>
        <p:nvSpPr>
          <p:cNvPr id="3" name="Marcador de contenido 2">
            <a:extLst>
              <a:ext uri="{FF2B5EF4-FFF2-40B4-BE49-F238E27FC236}">
                <a16:creationId xmlns="" xmlns:a16="http://schemas.microsoft.com/office/drawing/2014/main" id="{FC797B74-B276-8640-9BA5-6FD752B4F9FF}"/>
              </a:ext>
            </a:extLst>
          </p:cNvPr>
          <p:cNvSpPr>
            <a:spLocks noGrp="1"/>
          </p:cNvSpPr>
          <p:nvPr>
            <p:ph idx="1"/>
          </p:nvPr>
        </p:nvSpPr>
        <p:spPr>
          <a:xfrm>
            <a:off x="1154954" y="2603500"/>
            <a:ext cx="5017245" cy="3416300"/>
          </a:xfrm>
        </p:spPr>
        <p:txBody>
          <a:bodyPr>
            <a:normAutofit lnSpcReduction="10000"/>
          </a:bodyPr>
          <a:lstStyle/>
          <a:p>
            <a:r>
              <a:rPr lang="es-ES" dirty="0"/>
              <a:t>Para realzar el sabor de los cítricos y otras frutas, sabe como el azúcar normal solo que un poco mas dulce y sirve para ahorrar calorías y no produce caries. </a:t>
            </a:r>
          </a:p>
          <a:p>
            <a:r>
              <a:rPr lang="es-ES" b="1" dirty="0"/>
              <a:t>ALGUNOS ALIMENTOS QUE LO CONTIENEN SON: </a:t>
            </a:r>
          </a:p>
          <a:p>
            <a:pPr marL="0" indent="0">
              <a:buNone/>
            </a:pPr>
            <a:r>
              <a:rPr lang="es-ES" dirty="0"/>
              <a:t>La gelatina sin sabor, el té, productos solubles en agua como lo es el </a:t>
            </a:r>
            <a:r>
              <a:rPr lang="es-ES" dirty="0" err="1"/>
              <a:t>frutiño</a:t>
            </a:r>
            <a:r>
              <a:rPr lang="es-ES" dirty="0"/>
              <a:t>, los cereales, el chicle, bebidas carbonatadas como la </a:t>
            </a:r>
            <a:r>
              <a:rPr lang="es-ES" dirty="0" err="1"/>
              <a:t>Fanta</a:t>
            </a:r>
            <a:r>
              <a:rPr lang="es-ES" dirty="0"/>
              <a:t>,  la Pepsi, las coca cola light, entre otros.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86000"/>
            <a:ext cx="5638800" cy="4267200"/>
          </a:xfrm>
          <a:prstGeom prst="rect">
            <a:avLst/>
          </a:prstGeom>
        </p:spPr>
      </p:pic>
    </p:spTree>
    <p:extLst>
      <p:ext uri="{BB962C8B-B14F-4D97-AF65-F5344CB8AC3E}">
        <p14:creationId xmlns:p14="http://schemas.microsoft.com/office/powerpoint/2010/main" val="331490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 xmlns:a16="http://schemas.microsoft.com/office/drawing/2014/main" id="{B7136641-DB00-364F-8C17-FD59961A0CFF}"/>
              </a:ext>
            </a:extLst>
          </p:cNvPr>
          <p:cNvSpPr>
            <a:spLocks noGrp="1"/>
          </p:cNvSpPr>
          <p:nvPr>
            <p:ph type="body" idx="1"/>
          </p:nvPr>
        </p:nvSpPr>
        <p:spPr>
          <a:xfrm rot="10800000" flipV="1">
            <a:off x="1154954" y="863350"/>
            <a:ext cx="4825157" cy="1370098"/>
          </a:xfrm>
        </p:spPr>
        <p:txBody>
          <a:bodyPr anchor="ctr"/>
          <a:lstStyle/>
          <a:p>
            <a:pPr algn="ctr"/>
            <a:r>
              <a:rPr lang="es-ES" b="1"/>
              <a:t>VENTAJAS</a:t>
            </a:r>
          </a:p>
        </p:txBody>
      </p:sp>
      <p:sp>
        <p:nvSpPr>
          <p:cNvPr id="3" name="Marcador de contenido 2">
            <a:extLst>
              <a:ext uri="{FF2B5EF4-FFF2-40B4-BE49-F238E27FC236}">
                <a16:creationId xmlns="" xmlns:a16="http://schemas.microsoft.com/office/drawing/2014/main" id="{BF6C863B-B599-0842-A4E7-1B4965A6A3D3}"/>
              </a:ext>
            </a:extLst>
          </p:cNvPr>
          <p:cNvSpPr>
            <a:spLocks noGrp="1"/>
          </p:cNvSpPr>
          <p:nvPr>
            <p:ph sz="half" idx="2"/>
          </p:nvPr>
        </p:nvSpPr>
        <p:spPr>
          <a:xfrm>
            <a:off x="1154953" y="3143730"/>
            <a:ext cx="4825158" cy="2840039"/>
          </a:xfrm>
        </p:spPr>
        <p:txBody>
          <a:bodyPr/>
          <a:lstStyle/>
          <a:p>
            <a:r>
              <a:rPr lang="es-ES"/>
              <a:t>Son bajos en calorías </a:t>
            </a:r>
          </a:p>
          <a:p>
            <a:r>
              <a:rPr lang="es-ES"/>
              <a:t> es hasta 400 veces más dulce que el azúcar normal </a:t>
            </a:r>
          </a:p>
          <a:p>
            <a:r>
              <a:rPr lang="es-ES"/>
              <a:t>Se necesita menos edulcorante artificial para endulzar los alimentos </a:t>
            </a:r>
          </a:p>
        </p:txBody>
      </p:sp>
      <p:sp>
        <p:nvSpPr>
          <p:cNvPr id="7" name="Marcador de texto 6">
            <a:extLst>
              <a:ext uri="{FF2B5EF4-FFF2-40B4-BE49-F238E27FC236}">
                <a16:creationId xmlns="" xmlns:a16="http://schemas.microsoft.com/office/drawing/2014/main" id="{EFEE758B-9D8E-5B46-93DB-8453C032CB36}"/>
              </a:ext>
            </a:extLst>
          </p:cNvPr>
          <p:cNvSpPr>
            <a:spLocks noGrp="1"/>
          </p:cNvSpPr>
          <p:nvPr>
            <p:ph type="body" sz="quarter" idx="3"/>
          </p:nvPr>
        </p:nvSpPr>
        <p:spPr>
          <a:xfrm rot="10800000" flipV="1">
            <a:off x="6396397" y="863350"/>
            <a:ext cx="4825159" cy="1370098"/>
          </a:xfrm>
        </p:spPr>
        <p:txBody>
          <a:bodyPr anchor="ctr"/>
          <a:lstStyle/>
          <a:p>
            <a:pPr algn="ctr"/>
            <a:r>
              <a:rPr lang="es-ES" b="1"/>
              <a:t>DESVENTAJAS</a:t>
            </a:r>
          </a:p>
        </p:txBody>
      </p:sp>
      <p:sp>
        <p:nvSpPr>
          <p:cNvPr id="9" name="Marcador de contenido 8">
            <a:extLst>
              <a:ext uri="{FF2B5EF4-FFF2-40B4-BE49-F238E27FC236}">
                <a16:creationId xmlns="" xmlns:a16="http://schemas.microsoft.com/office/drawing/2014/main" id="{733334D4-4EA5-564F-A615-3FF7355C661A}"/>
              </a:ext>
            </a:extLst>
          </p:cNvPr>
          <p:cNvSpPr>
            <a:spLocks noGrp="1"/>
          </p:cNvSpPr>
          <p:nvPr>
            <p:ph sz="quarter" idx="4"/>
          </p:nvPr>
        </p:nvSpPr>
        <p:spPr>
          <a:xfrm>
            <a:off x="6396397" y="3143729"/>
            <a:ext cx="4825159" cy="2840039"/>
          </a:xfrm>
        </p:spPr>
        <p:txBody>
          <a:bodyPr/>
          <a:lstStyle/>
          <a:p>
            <a:r>
              <a:rPr lang="es-ES"/>
              <a:t>A pesar de ser bajo en calorías proporciona menor energía para el cuerpo </a:t>
            </a:r>
          </a:p>
          <a:p>
            <a:r>
              <a:rPr lang="es-ES"/>
              <a:t>Existe la preocupación sobre los efectos secundarios del consumo de edulcorantes artificiales, </a:t>
            </a:r>
            <a:r>
              <a:rPr lang="es-ES" b="1"/>
              <a:t>Ej: </a:t>
            </a:r>
            <a:r>
              <a:rPr lang="es-ES"/>
              <a:t>contiene fenilalanina en un 50%, ácido aspartico en un 40% , y metano en un 10% que son neurotoxina peligrosas </a:t>
            </a:r>
          </a:p>
        </p:txBody>
      </p:sp>
    </p:spTree>
    <p:extLst>
      <p:ext uri="{BB962C8B-B14F-4D97-AF65-F5344CB8AC3E}">
        <p14:creationId xmlns:p14="http://schemas.microsoft.com/office/powerpoint/2010/main" val="95148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21F55AC-E6CB-B54E-AFBC-D91D32D816BD}"/>
              </a:ext>
            </a:extLst>
          </p:cNvPr>
          <p:cNvSpPr>
            <a:spLocks noGrp="1"/>
          </p:cNvSpPr>
          <p:nvPr>
            <p:ph type="title"/>
          </p:nvPr>
        </p:nvSpPr>
        <p:spPr/>
        <p:txBody>
          <a:bodyPr/>
          <a:lstStyle/>
          <a:p>
            <a:pPr algn="ctr"/>
            <a:r>
              <a:rPr lang="es-ES" b="1" dirty="0" smtClean="0"/>
              <a:t>TARTRACINA E 102</a:t>
            </a:r>
            <a:endParaRPr lang="es-ES" b="1" dirty="0"/>
          </a:p>
        </p:txBody>
      </p:sp>
      <p:sp>
        <p:nvSpPr>
          <p:cNvPr id="4" name="Marcador de contenido 3">
            <a:extLst>
              <a:ext uri="{FF2B5EF4-FFF2-40B4-BE49-F238E27FC236}">
                <a16:creationId xmlns="" xmlns:a16="http://schemas.microsoft.com/office/drawing/2014/main" id="{A9B40549-6EB5-7448-9057-5DA3FE39A1E2}"/>
              </a:ext>
            </a:extLst>
          </p:cNvPr>
          <p:cNvSpPr>
            <a:spLocks noGrp="1"/>
          </p:cNvSpPr>
          <p:nvPr>
            <p:ph idx="1"/>
          </p:nvPr>
        </p:nvSpPr>
        <p:spPr/>
        <p:txBody>
          <a:bodyPr/>
          <a:lstStyle/>
          <a:p>
            <a:r>
              <a:rPr lang="es-ES" b="1"/>
              <a:t>¿QUÉ ES? </a:t>
            </a:r>
          </a:p>
          <a:p>
            <a:pPr marL="0" indent="0">
              <a:buNone/>
            </a:pPr>
            <a:r>
              <a:rPr lang="es-ES"/>
              <a:t>Es un colorante artificial utilizado en la industria alimentaria pertenece a la familia de los colorantes azoicos,  se presenta en forma de polvo y es soluble en agua haciéndose de color amarillo entre mas disuelta este. </a:t>
            </a:r>
          </a:p>
          <a:p>
            <a:pPr marL="0" indent="0">
              <a:buNone/>
            </a:pPr>
            <a:r>
              <a:rPr lang="es-ES" b="1"/>
              <a:t>FÓRMULA QUIMICA: </a:t>
            </a:r>
          </a:p>
          <a:p>
            <a:pPr marL="0" indent="0">
              <a:buNone/>
            </a:pPr>
            <a:r>
              <a:rPr lang="es-ES"/>
              <a:t>C16H9N4Na3O9S2 </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3733800"/>
            <a:ext cx="5029200" cy="2756916"/>
          </a:xfrm>
          <a:prstGeom prst="rect">
            <a:avLst/>
          </a:prstGeom>
        </p:spPr>
      </p:pic>
    </p:spTree>
    <p:extLst>
      <p:ext uri="{BB962C8B-B14F-4D97-AF65-F5344CB8AC3E}">
        <p14:creationId xmlns:p14="http://schemas.microsoft.com/office/powerpoint/2010/main" val="376379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 xmlns:a16="http://schemas.microsoft.com/office/drawing/2014/main" id="{0DF62076-BBFB-CE49-959B-0698C08ABF7D}"/>
              </a:ext>
            </a:extLst>
          </p:cNvPr>
          <p:cNvSpPr>
            <a:spLocks noGrp="1"/>
          </p:cNvSpPr>
          <p:nvPr>
            <p:ph idx="1"/>
          </p:nvPr>
        </p:nvSpPr>
        <p:spPr>
          <a:xfrm>
            <a:off x="685800" y="2391556"/>
            <a:ext cx="5093445" cy="3416300"/>
          </a:xfrm>
        </p:spPr>
        <p:txBody>
          <a:bodyPr anchor="ctr"/>
          <a:lstStyle/>
          <a:p>
            <a:pPr marL="0" indent="0">
              <a:buNone/>
            </a:pPr>
            <a:r>
              <a:rPr lang="es-ES" dirty="0"/>
              <a:t>Es el colorante que daña la salud de nuestros niños lo podemos encontrar en los helados, los chicles, los dulces, caramelos, algunos chocolates, jugos, entre otros. </a:t>
            </a:r>
          </a:p>
          <a:p>
            <a:pPr marL="0" indent="0">
              <a:buNone/>
            </a:pPr>
            <a:r>
              <a:rPr lang="es-ES" b="1" dirty="0"/>
              <a:t>NOTA:  esto puede causar hiperactividad en los niños, alergias múltiples y asma </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3980">
            <a:off x="9906000" y="2391556"/>
            <a:ext cx="2143125" cy="2143125"/>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391556"/>
            <a:ext cx="4473988" cy="2561444"/>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953000"/>
            <a:ext cx="3460830" cy="175260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76793">
            <a:off x="9688304" y="4264344"/>
            <a:ext cx="2096262" cy="2133600"/>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429" y="4765709"/>
            <a:ext cx="2143125" cy="2143125"/>
          </a:xfrm>
          <a:prstGeom prst="rect">
            <a:avLst/>
          </a:prstGeom>
        </p:spPr>
      </p:pic>
    </p:spTree>
    <p:extLst>
      <p:ext uri="{BB962C8B-B14F-4D97-AF65-F5344CB8AC3E}">
        <p14:creationId xmlns:p14="http://schemas.microsoft.com/office/powerpoint/2010/main" val="1096766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71</TotalTime>
  <Words>823</Words>
  <Application>Microsoft Office PowerPoint</Application>
  <PresentationFormat>Personalizado</PresentationFormat>
  <Paragraphs>79</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TF10001029</vt:lpstr>
      <vt:lpstr>Proyecto de Ciencias  </vt:lpstr>
      <vt:lpstr>Glutamato Monosódico (GMS) E 621</vt:lpstr>
      <vt:lpstr>¿Por Qué Debemos Evitarlo? </vt:lpstr>
      <vt:lpstr>Presentación de PowerPoint</vt:lpstr>
      <vt:lpstr>ASPARTAMO - E 591</vt:lpstr>
      <vt:lpstr>¿Para Que Sirve?  </vt:lpstr>
      <vt:lpstr>Presentación de PowerPoint</vt:lpstr>
      <vt:lpstr>TARTRACINA E 102</vt:lpstr>
      <vt:lpstr>Presentación de PowerPoint</vt:lpstr>
      <vt:lpstr> CURCUMA, E 100</vt:lpstr>
      <vt:lpstr>¿PARA QUÉ  SIRVE? </vt:lpstr>
      <vt:lpstr>Contiene muchas ventajas: </vt:lpstr>
      <vt:lpstr>PREGUNTA PROBLEMATIZADORA</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Ciencias</dc:title>
  <dc:creator>I. E. Pradito</dc:creator>
  <cp:lastModifiedBy>Estudiante</cp:lastModifiedBy>
  <cp:revision>11</cp:revision>
  <dcterms:modified xsi:type="dcterms:W3CDTF">2017-11-09T13:58:00Z</dcterms:modified>
</cp:coreProperties>
</file>